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672" r:id="rId2"/>
    <p:sldMasterId id="2147483674" r:id="rId3"/>
    <p:sldMasterId id="2147483758" r:id="rId4"/>
    <p:sldMasterId id="2147483686" r:id="rId5"/>
    <p:sldMasterId id="2147483762" r:id="rId6"/>
    <p:sldMasterId id="2147483698" r:id="rId7"/>
    <p:sldMasterId id="2147483764" r:id="rId8"/>
    <p:sldMasterId id="2147483710" r:id="rId9"/>
    <p:sldMasterId id="2147483760" r:id="rId10"/>
    <p:sldMasterId id="2147483722" r:id="rId11"/>
    <p:sldMasterId id="2147483766" r:id="rId12"/>
    <p:sldMasterId id="2147483734" r:id="rId13"/>
    <p:sldMasterId id="2147483746" r:id="rId14"/>
    <p:sldMasterId id="2147483784" r:id="rId15"/>
    <p:sldMasterId id="2147483786" r:id="rId16"/>
    <p:sldMasterId id="2147483796" r:id="rId17"/>
    <p:sldMasterId id="2147483808" r:id="rId18"/>
  </p:sldMasterIdLst>
  <p:notesMasterIdLst>
    <p:notesMasterId r:id="rId47"/>
  </p:notesMasterIdLst>
  <p:sldIdLst>
    <p:sldId id="257" r:id="rId19"/>
    <p:sldId id="298" r:id="rId20"/>
    <p:sldId id="301" r:id="rId21"/>
    <p:sldId id="275" r:id="rId22"/>
    <p:sldId id="284" r:id="rId23"/>
    <p:sldId id="276" r:id="rId24"/>
    <p:sldId id="277" r:id="rId25"/>
    <p:sldId id="296" r:id="rId26"/>
    <p:sldId id="297" r:id="rId27"/>
    <p:sldId id="302" r:id="rId28"/>
    <p:sldId id="303" r:id="rId29"/>
    <p:sldId id="306" r:id="rId30"/>
    <p:sldId id="307" r:id="rId31"/>
    <p:sldId id="308" r:id="rId32"/>
    <p:sldId id="304" r:id="rId33"/>
    <p:sldId id="309" r:id="rId34"/>
    <p:sldId id="310" r:id="rId35"/>
    <p:sldId id="311" r:id="rId36"/>
    <p:sldId id="312" r:id="rId37"/>
    <p:sldId id="313" r:id="rId38"/>
    <p:sldId id="316" r:id="rId39"/>
    <p:sldId id="294" r:id="rId40"/>
    <p:sldId id="283" r:id="rId41"/>
    <p:sldId id="317" r:id="rId42"/>
    <p:sldId id="324" r:id="rId43"/>
    <p:sldId id="325" r:id="rId44"/>
    <p:sldId id="322" r:id="rId45"/>
    <p:sldId id="314"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1417" autoAdjust="0"/>
  </p:normalViewPr>
  <p:slideViewPr>
    <p:cSldViewPr snapToGrid="0">
      <p:cViewPr varScale="1">
        <p:scale>
          <a:sx n="60" d="100"/>
          <a:sy n="60" d="100"/>
        </p:scale>
        <p:origin x="249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22ABB-E11B-475A-92BB-93207B43B3C6}" type="datetimeFigureOut">
              <a:rPr lang="nl-NL" smtClean="0"/>
              <a:t>28-7-2020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23A57-A1BC-45F8-91F0-96887AB6A43A}" type="slidenum">
              <a:rPr lang="nl-NL" smtClean="0"/>
              <a:t>‹nr.›</a:t>
            </a:fld>
            <a:endParaRPr lang="nl-NL"/>
          </a:p>
        </p:txBody>
      </p:sp>
    </p:spTree>
    <p:extLst>
      <p:ext uri="{BB962C8B-B14F-4D97-AF65-F5344CB8AC3E}">
        <p14:creationId xmlns:p14="http://schemas.microsoft.com/office/powerpoint/2010/main" val="163775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presentatie kijken we naar dieren die leven in de dierentuin. Huisvesting vroeger en nu. Waarom zijn er eigenlijk dierentuinen en hoe worden dieren daar gehouden</a:t>
            </a:r>
            <a:r>
              <a:rPr lang="nl-NL" dirty="0" smtClean="0"/>
              <a:t>?</a:t>
            </a:r>
            <a:r>
              <a:rPr lang="nl-NL" baseline="0" dirty="0" smtClean="0"/>
              <a:t> In deze presentatie</a:t>
            </a:r>
            <a:r>
              <a:rPr lang="nl-NL" dirty="0" smtClean="0"/>
              <a:t> komen </a:t>
            </a:r>
            <a:r>
              <a:rPr lang="nl-NL" dirty="0"/>
              <a:t>dieren </a:t>
            </a:r>
            <a:r>
              <a:rPr lang="nl-NL" dirty="0" smtClean="0"/>
              <a:t>aanbod </a:t>
            </a:r>
            <a:r>
              <a:rPr lang="nl-NL" dirty="0"/>
              <a:t>die we ook laten zien in Burgers’ Zoo. </a:t>
            </a:r>
            <a:r>
              <a:rPr lang="nl-NL" baseline="0" dirty="0" smtClean="0"/>
              <a:t>Bij deze presentatie is een tekstdocument te krijgen waarin voor iedere dia de achterliggende informatie is uitgeschreven. Dit tekstdocument kunt u opvragen door te mailen naar: educatie@burgerszoo.nl </a:t>
            </a:r>
            <a:endParaRPr lang="nl-NL" dirty="0" smtClean="0"/>
          </a:p>
          <a:p>
            <a:r>
              <a:rPr lang="nl-NL" baseline="0" dirty="0" smtClean="0"/>
              <a:t>Het is ook mogelijk om deze presentatie te laten geven door een van onze ervaren gidsen die dan uw klas bezoekt . Kijkt u voor meer informatie op www.burgerszoo.nl/scholen/basisscholen </a:t>
            </a:r>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a:t>
            </a:fld>
            <a:endParaRPr lang="nl-NL"/>
          </a:p>
        </p:txBody>
      </p:sp>
    </p:spTree>
    <p:extLst>
      <p:ext uri="{BB962C8B-B14F-4D97-AF65-F5344CB8AC3E}">
        <p14:creationId xmlns:p14="http://schemas.microsoft.com/office/powerpoint/2010/main" val="1574697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Ecodisplay</a:t>
            </a:r>
            <a:r>
              <a:rPr lang="nl-NL" dirty="0" smtClean="0"/>
              <a:t> is een woord dat Burgers’  Zoo zelf heeft bedacht. Hoe zouden we op die naam zijn gekomen? Laat de kinderen eerst zelf bedenken welke delen van dit woord bekend zijn en waar het aan doet denken. Hierna zie je hoe die gedachten gang bij ons is gegaan.</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10</a:t>
            </a:fld>
            <a:endParaRPr lang="nl-NL"/>
          </a:p>
        </p:txBody>
      </p:sp>
    </p:spTree>
    <p:extLst>
      <p:ext uri="{BB962C8B-B14F-4D97-AF65-F5344CB8AC3E}">
        <p14:creationId xmlns:p14="http://schemas.microsoft.com/office/powerpoint/2010/main" val="4755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volgende dia’s nemen we de verschillende </a:t>
            </a:r>
            <a:r>
              <a:rPr lang="nl-NL" dirty="0" err="1"/>
              <a:t>ecodisplays</a:t>
            </a:r>
            <a:r>
              <a:rPr lang="nl-NL" dirty="0"/>
              <a:t> onder de loep. We beginnen met de Bush</a:t>
            </a:r>
            <a:br>
              <a:rPr lang="nl-NL" dirty="0"/>
            </a:b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11</a:t>
            </a:fld>
            <a:endParaRPr lang="nl-NL"/>
          </a:p>
        </p:txBody>
      </p:sp>
    </p:spTree>
    <p:extLst>
      <p:ext uri="{BB962C8B-B14F-4D97-AF65-F5344CB8AC3E}">
        <p14:creationId xmlns:p14="http://schemas.microsoft.com/office/powerpoint/2010/main" val="4002042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Bush.</a:t>
            </a:r>
            <a:r>
              <a:rPr lang="nl-NL" baseline="0" dirty="0" smtClean="0"/>
              <a:t> Altijd rond de 27 graden en vochtig. Op de foto: Groene Leguaan, </a:t>
            </a:r>
            <a:r>
              <a:rPr lang="nl-NL" baseline="0" dirty="0" err="1" smtClean="0"/>
              <a:t>capibara</a:t>
            </a:r>
            <a:r>
              <a:rPr lang="nl-NL" baseline="0" dirty="0" smtClean="0"/>
              <a:t>, otter, aardvarken, vogel uit Azië (</a:t>
            </a:r>
            <a:r>
              <a:rPr lang="nl-NL" baseline="0" dirty="0" err="1" smtClean="0"/>
              <a:t>irena</a:t>
            </a:r>
            <a:r>
              <a:rPr lang="nl-NL" baseline="0" dirty="0" smtClean="0"/>
              <a:t>), rode ibis.</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12</a:t>
            </a:fld>
            <a:endParaRPr lang="nl-NL"/>
          </a:p>
        </p:txBody>
      </p:sp>
    </p:spTree>
    <p:extLst>
      <p:ext uri="{BB962C8B-B14F-4D97-AF65-F5344CB8AC3E}">
        <p14:creationId xmlns:p14="http://schemas.microsoft.com/office/powerpoint/2010/main" val="1596499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13</a:t>
            </a:fld>
            <a:endParaRPr lang="nl-NL"/>
          </a:p>
        </p:txBody>
      </p:sp>
    </p:spTree>
    <p:extLst>
      <p:ext uri="{BB962C8B-B14F-4D97-AF65-F5344CB8AC3E}">
        <p14:creationId xmlns:p14="http://schemas.microsoft.com/office/powerpoint/2010/main" val="929460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a:t>
            </a:r>
            <a:r>
              <a:rPr lang="nl-NL" dirty="0" err="1" smtClean="0"/>
              <a:t>Rimba</a:t>
            </a:r>
            <a:r>
              <a:rPr lang="nl-NL" dirty="0" smtClean="0"/>
              <a:t>. Dieren op de foto:</a:t>
            </a:r>
          </a:p>
          <a:p>
            <a:r>
              <a:rPr lang="nl-NL" dirty="0" smtClean="0"/>
              <a:t>Onder: watervaraan, brillangoer, net python</a:t>
            </a:r>
          </a:p>
          <a:p>
            <a:r>
              <a:rPr lang="nl-NL" dirty="0" smtClean="0"/>
              <a:t>Rechts boven:</a:t>
            </a:r>
            <a:r>
              <a:rPr lang="nl-NL" baseline="0" dirty="0" smtClean="0"/>
              <a:t> Sri Lanka panter, </a:t>
            </a:r>
            <a:r>
              <a:rPr lang="nl-NL" baseline="0" dirty="0" err="1" smtClean="0"/>
              <a:t>Sumatraanse</a:t>
            </a:r>
            <a:r>
              <a:rPr lang="nl-NL" baseline="0" dirty="0" smtClean="0"/>
              <a:t> tijger</a:t>
            </a:r>
          </a:p>
          <a:p>
            <a:r>
              <a:rPr lang="nl-NL" baseline="0" dirty="0" smtClean="0"/>
              <a:t>Rechts midden: Maleise beer</a:t>
            </a:r>
          </a:p>
          <a:p>
            <a:r>
              <a:rPr lang="nl-NL" baseline="0" dirty="0" smtClean="0"/>
              <a:t>Rechts onder: </a:t>
            </a:r>
            <a:r>
              <a:rPr lang="nl-NL" baseline="0" dirty="0" err="1" smtClean="0"/>
              <a:t>siamangs</a:t>
            </a:r>
            <a:r>
              <a:rPr lang="nl-NL" baseline="0" dirty="0" smtClean="0"/>
              <a:t>, lierherten.</a:t>
            </a:r>
          </a:p>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14</a:t>
            </a:fld>
            <a:endParaRPr lang="nl-NL"/>
          </a:p>
        </p:txBody>
      </p:sp>
    </p:spTree>
    <p:extLst>
      <p:ext uri="{BB962C8B-B14F-4D97-AF65-F5344CB8AC3E}">
        <p14:creationId xmlns:p14="http://schemas.microsoft.com/office/powerpoint/2010/main" val="387058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15</a:t>
            </a:fld>
            <a:endParaRPr lang="nl-NL"/>
          </a:p>
        </p:txBody>
      </p:sp>
    </p:spTree>
    <p:extLst>
      <p:ext uri="{BB962C8B-B14F-4D97-AF65-F5344CB8AC3E}">
        <p14:creationId xmlns:p14="http://schemas.microsoft.com/office/powerpoint/2010/main" val="3986272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Ocean. Boven: Het</a:t>
            </a:r>
            <a:r>
              <a:rPr lang="nl-NL" baseline="0" dirty="0" smtClean="0"/>
              <a:t> haaien bassin</a:t>
            </a:r>
            <a:r>
              <a:rPr lang="nl-NL" dirty="0" smtClean="0"/>
              <a:t>,</a:t>
            </a:r>
            <a:r>
              <a:rPr lang="nl-NL" baseline="0" dirty="0" smtClean="0"/>
              <a:t> adelaarsrog / Beneden: Koraal rif met vissen, zwartpunthaai, </a:t>
            </a:r>
            <a:r>
              <a:rPr lang="nl-NL" baseline="0" dirty="0" err="1" smtClean="0"/>
              <a:t>oogvlek</a:t>
            </a:r>
            <a:r>
              <a:rPr lang="nl-NL" baseline="0" dirty="0" smtClean="0"/>
              <a:t> keizersvis, de roggentunnel (hier zwemmen pijlstaart roggen en adelaarsroggen)</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16</a:t>
            </a:fld>
            <a:endParaRPr lang="nl-NL"/>
          </a:p>
        </p:txBody>
      </p:sp>
    </p:spTree>
    <p:extLst>
      <p:ext uri="{BB962C8B-B14F-4D97-AF65-F5344CB8AC3E}">
        <p14:creationId xmlns:p14="http://schemas.microsoft.com/office/powerpoint/2010/main" val="3356556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17</a:t>
            </a:fld>
            <a:endParaRPr lang="nl-NL"/>
          </a:p>
        </p:txBody>
      </p:sp>
    </p:spTree>
    <p:extLst>
      <p:ext uri="{BB962C8B-B14F-4D97-AF65-F5344CB8AC3E}">
        <p14:creationId xmlns:p14="http://schemas.microsoft.com/office/powerpoint/2010/main" val="16684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Mangrove. Zeekoe – </a:t>
            </a:r>
            <a:r>
              <a:rPr lang="nl-NL" dirty="0" err="1" smtClean="0"/>
              <a:t>Morpho</a:t>
            </a:r>
            <a:r>
              <a:rPr lang="nl-NL" dirty="0" smtClean="0"/>
              <a:t> </a:t>
            </a:r>
            <a:r>
              <a:rPr lang="nl-NL" dirty="0" err="1" smtClean="0"/>
              <a:t>vlindre</a:t>
            </a:r>
            <a:r>
              <a:rPr lang="nl-NL" dirty="0" smtClean="0"/>
              <a:t> – wenkkrab</a:t>
            </a:r>
            <a:r>
              <a:rPr lang="nl-NL" baseline="0" dirty="0" smtClean="0"/>
              <a:t> - tijgerpassiebloemvlinder</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18</a:t>
            </a:fld>
            <a:endParaRPr lang="nl-NL"/>
          </a:p>
        </p:txBody>
      </p:sp>
    </p:spTree>
    <p:extLst>
      <p:ext uri="{BB962C8B-B14F-4D97-AF65-F5344CB8AC3E}">
        <p14:creationId xmlns:p14="http://schemas.microsoft.com/office/powerpoint/2010/main" val="144042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19</a:t>
            </a:fld>
            <a:endParaRPr lang="nl-NL"/>
          </a:p>
        </p:txBody>
      </p:sp>
    </p:spTree>
    <p:extLst>
      <p:ext uri="{BB962C8B-B14F-4D97-AF65-F5344CB8AC3E}">
        <p14:creationId xmlns:p14="http://schemas.microsoft.com/office/powerpoint/2010/main" val="92382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Ingang Burgers’ Zoo in</a:t>
            </a:r>
            <a:r>
              <a:rPr lang="nl-NL" baseline="0" dirty="0" smtClean="0"/>
              <a:t> Arnhem. </a:t>
            </a:r>
            <a:r>
              <a:rPr lang="nl-NL" dirty="0" smtClean="0"/>
              <a:t>Wanneer </a:t>
            </a:r>
            <a:r>
              <a:rPr lang="nl-NL" dirty="0"/>
              <a:t>is een dier een dierentuindier? (en wanneer een huisdier of boerderijdier</a:t>
            </a:r>
            <a:r>
              <a:rPr lang="nl-NL" dirty="0" smtClean="0"/>
              <a:t>?) </a:t>
            </a:r>
            <a:r>
              <a:rPr lang="nl-NL" sz="1200" kern="1200" dirty="0" smtClean="0">
                <a:solidFill>
                  <a:schemeClr val="tx1"/>
                </a:solidFill>
                <a:effectLst/>
                <a:latin typeface="+mn-lt"/>
                <a:ea typeface="+mn-ea"/>
                <a:cs typeface="+mn-cs"/>
              </a:rPr>
              <a:t>Burgers’ Zoo onderscheidt zich van andere dierenparken door zijn </a:t>
            </a:r>
            <a:r>
              <a:rPr lang="nl-NL" sz="1200" kern="1200" dirty="0" err="1" smtClean="0">
                <a:solidFill>
                  <a:schemeClr val="tx1"/>
                </a:solidFill>
                <a:effectLst/>
                <a:latin typeface="+mn-lt"/>
                <a:ea typeface="+mn-ea"/>
                <a:cs typeface="+mn-cs"/>
              </a:rPr>
              <a:t>Ecodisplays</a:t>
            </a:r>
            <a:r>
              <a:rPr lang="nl-NL" sz="1200" kern="1200" dirty="0" smtClean="0">
                <a:solidFill>
                  <a:schemeClr val="tx1"/>
                </a:solidFill>
                <a:effectLst/>
                <a:latin typeface="+mn-lt"/>
                <a:ea typeface="+mn-ea"/>
                <a:cs typeface="+mn-cs"/>
              </a:rPr>
              <a:t>, gebieden waar grootschalige natuurlijke leefomgevingen zijn nagebouwd waar de bezoeker kan ervaren hoe de natuurlijke leefomgevingen van dier en plant in een bepaald gebied zijn. Bekend uit Burgers’ Zoo zijn de Bush. De verschillende gebieden uit de dierentuin vind je terug in de kleuren van ons logo. Park-Safari-</a:t>
            </a:r>
            <a:r>
              <a:rPr lang="nl-NL" sz="1200" kern="1200" dirty="0" err="1" smtClean="0">
                <a:solidFill>
                  <a:schemeClr val="tx1"/>
                </a:solidFill>
                <a:effectLst/>
                <a:latin typeface="+mn-lt"/>
                <a:ea typeface="+mn-ea"/>
                <a:cs typeface="+mn-cs"/>
              </a:rPr>
              <a:t>Desert</a:t>
            </a:r>
            <a:r>
              <a:rPr lang="nl-NL" sz="1200" kern="1200" dirty="0" smtClean="0">
                <a:solidFill>
                  <a:schemeClr val="tx1"/>
                </a:solidFill>
                <a:effectLst/>
                <a:latin typeface="+mn-lt"/>
                <a:ea typeface="+mn-ea"/>
                <a:cs typeface="+mn-cs"/>
              </a:rPr>
              <a:t>-Mangrove-</a:t>
            </a:r>
            <a:r>
              <a:rPr lang="nl-NL" sz="1200" kern="1200" dirty="0" err="1" smtClean="0">
                <a:solidFill>
                  <a:schemeClr val="tx1"/>
                </a:solidFill>
                <a:effectLst/>
                <a:latin typeface="+mn-lt"/>
                <a:ea typeface="+mn-ea"/>
                <a:cs typeface="+mn-cs"/>
              </a:rPr>
              <a:t>Rimba</a:t>
            </a:r>
            <a:r>
              <a:rPr lang="nl-NL" sz="1200" kern="1200" dirty="0" smtClean="0">
                <a:solidFill>
                  <a:schemeClr val="tx1"/>
                </a:solidFill>
                <a:effectLst/>
                <a:latin typeface="+mn-lt"/>
                <a:ea typeface="+mn-ea"/>
                <a:cs typeface="+mn-cs"/>
              </a:rPr>
              <a:t>-Bush-Ocean</a:t>
            </a:r>
          </a:p>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a:t>
            </a:fld>
            <a:endParaRPr lang="nl-NL"/>
          </a:p>
        </p:txBody>
      </p:sp>
    </p:spTree>
    <p:extLst>
      <p:ext uri="{BB962C8B-B14F-4D97-AF65-F5344CB8AC3E}">
        <p14:creationId xmlns:p14="http://schemas.microsoft.com/office/powerpoint/2010/main" val="543812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a:t>
            </a:r>
            <a:r>
              <a:rPr lang="nl-NL" baseline="0" dirty="0" smtClean="0"/>
              <a:t> </a:t>
            </a:r>
            <a:r>
              <a:rPr lang="nl-NL" baseline="0" dirty="0" err="1" smtClean="0"/>
              <a:t>Desert</a:t>
            </a:r>
            <a:r>
              <a:rPr lang="nl-NL" baseline="0" dirty="0" smtClean="0"/>
              <a:t>. Op de foto: Rode lynx, </a:t>
            </a:r>
            <a:r>
              <a:rPr lang="nl-NL" baseline="0" dirty="0" err="1" smtClean="0"/>
              <a:t>pekari’s</a:t>
            </a:r>
            <a:r>
              <a:rPr lang="nl-NL" baseline="0" dirty="0" smtClean="0"/>
              <a:t>, dikhoornschapen, </a:t>
            </a:r>
            <a:r>
              <a:rPr lang="nl-NL" baseline="0" dirty="0" err="1" smtClean="0"/>
              <a:t>socoroduif</a:t>
            </a:r>
            <a:r>
              <a:rPr lang="nl-NL" baseline="0" dirty="0" smtClean="0"/>
              <a:t>.</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20</a:t>
            </a:fld>
            <a:endParaRPr lang="nl-NL"/>
          </a:p>
        </p:txBody>
      </p:sp>
    </p:spTree>
    <p:extLst>
      <p:ext uri="{BB962C8B-B14F-4D97-AF65-F5344CB8AC3E}">
        <p14:creationId xmlns:p14="http://schemas.microsoft.com/office/powerpoint/2010/main" val="1359463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dierentuin vol dieren met allemaal verschillende eetgewoontes. </a:t>
            </a:r>
            <a:r>
              <a:rPr lang="nl-NL" sz="1200" kern="1200" dirty="0" smtClean="0">
                <a:solidFill>
                  <a:schemeClr val="tx1"/>
                </a:solidFill>
                <a:effectLst/>
                <a:latin typeface="+mn-lt"/>
                <a:ea typeface="+mn-ea"/>
                <a:cs typeface="+mn-cs"/>
              </a:rPr>
              <a:t>Aan het gebit en de kop van een dier kun je vaak zien wat het dier eet. Weten jullie wat deze dieren eten? </a:t>
            </a:r>
          </a:p>
          <a:p>
            <a:r>
              <a:rPr lang="nl-NL" sz="1200" kern="1200" dirty="0" smtClean="0">
                <a:solidFill>
                  <a:schemeClr val="tx1"/>
                </a:solidFill>
                <a:effectLst/>
                <a:latin typeface="+mn-lt"/>
                <a:ea typeface="+mn-ea"/>
                <a:cs typeface="+mn-cs"/>
              </a:rPr>
              <a:t>(suikervogel: nectarwater / pinguïn; haring / zeekoe; andijvie en ander plantaardig voedsel; panter: vlees) </a:t>
            </a:r>
          </a:p>
          <a:p>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21</a:t>
            </a:fld>
            <a:endParaRPr lang="nl-NL"/>
          </a:p>
        </p:txBody>
      </p:sp>
    </p:spTree>
    <p:extLst>
      <p:ext uri="{BB962C8B-B14F-4D97-AF65-F5344CB8AC3E}">
        <p14:creationId xmlns:p14="http://schemas.microsoft.com/office/powerpoint/2010/main" val="631669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centrale voerkeuken van de dierentuin.</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22</a:t>
            </a:fld>
            <a:endParaRPr lang="nl-NL"/>
          </a:p>
        </p:txBody>
      </p:sp>
    </p:spTree>
    <p:extLst>
      <p:ext uri="{BB962C8B-B14F-4D97-AF65-F5344CB8AC3E}">
        <p14:creationId xmlns:p14="http://schemas.microsoft.com/office/powerpoint/2010/main" val="28473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vlees</a:t>
            </a:r>
            <a:r>
              <a:rPr lang="nl-NL" baseline="0" dirty="0" smtClean="0"/>
              <a:t> en vis afdeling.</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23</a:t>
            </a:fld>
            <a:endParaRPr lang="nl-NL"/>
          </a:p>
        </p:txBody>
      </p:sp>
    </p:spTree>
    <p:extLst>
      <p:ext uri="{BB962C8B-B14F-4D97-AF65-F5344CB8AC3E}">
        <p14:creationId xmlns:p14="http://schemas.microsoft.com/office/powerpoint/2010/main" val="3879807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Hooi</a:t>
            </a:r>
            <a:r>
              <a:rPr lang="nl-NL" baseline="0" dirty="0" smtClean="0"/>
              <a:t> en brok opslag in het voedingscentrum.</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24</a:t>
            </a:fld>
            <a:endParaRPr lang="nl-NL"/>
          </a:p>
        </p:txBody>
      </p:sp>
    </p:spTree>
    <p:extLst>
      <p:ext uri="{BB962C8B-B14F-4D97-AF65-F5344CB8AC3E}">
        <p14:creationId xmlns:p14="http://schemas.microsoft.com/office/powerpoint/2010/main" val="3025371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Voer als verrijking.</a:t>
            </a:r>
            <a:endParaRPr lang="nl-NL" dirty="0"/>
          </a:p>
        </p:txBody>
      </p:sp>
      <p:sp>
        <p:nvSpPr>
          <p:cNvPr id="4" name="Tijdelijke aanduiding voor dianummer 3"/>
          <p:cNvSpPr>
            <a:spLocks noGrp="1"/>
          </p:cNvSpPr>
          <p:nvPr>
            <p:ph type="sldNum" sz="quarter" idx="10"/>
          </p:nvPr>
        </p:nvSpPr>
        <p:spPr/>
        <p:txBody>
          <a:bodyPr/>
          <a:lstStyle/>
          <a:p>
            <a:fld id="{CA523A57-A1BC-45F8-91F0-96887AB6A43A}" type="slidenum">
              <a:rPr lang="nl-NL" smtClean="0"/>
              <a:t>25</a:t>
            </a:fld>
            <a:endParaRPr lang="nl-NL"/>
          </a:p>
        </p:txBody>
      </p:sp>
    </p:spTree>
    <p:extLst>
      <p:ext uri="{BB962C8B-B14F-4D97-AF65-F5344CB8AC3E}">
        <p14:creationId xmlns:p14="http://schemas.microsoft.com/office/powerpoint/2010/main" val="314122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Vleeseters: leeuwen, Sri</a:t>
            </a:r>
            <a:r>
              <a:rPr lang="nl-NL" baseline="0" dirty="0" smtClean="0"/>
              <a:t> Lanka panter en het verblijf van de panters.</a:t>
            </a:r>
            <a:endParaRPr lang="nl-NL" dirty="0"/>
          </a:p>
        </p:txBody>
      </p:sp>
      <p:sp>
        <p:nvSpPr>
          <p:cNvPr id="4" name="Tijdelijke aanduiding voor dianummer 3"/>
          <p:cNvSpPr>
            <a:spLocks noGrp="1"/>
          </p:cNvSpPr>
          <p:nvPr>
            <p:ph type="sldNum" sz="quarter" idx="10"/>
          </p:nvPr>
        </p:nvSpPr>
        <p:spPr/>
        <p:txBody>
          <a:bodyPr/>
          <a:lstStyle/>
          <a:p>
            <a:fld id="{CA523A57-A1BC-45F8-91F0-96887AB6A43A}" type="slidenum">
              <a:rPr lang="nl-NL" smtClean="0"/>
              <a:t>26</a:t>
            </a:fld>
            <a:endParaRPr lang="nl-NL"/>
          </a:p>
        </p:txBody>
      </p:sp>
    </p:spTree>
    <p:extLst>
      <p:ext uri="{BB962C8B-B14F-4D97-AF65-F5344CB8AC3E}">
        <p14:creationId xmlns:p14="http://schemas.microsoft.com/office/powerpoint/2010/main" val="3251868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voeren van de pinguïns.</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27</a:t>
            </a:fld>
            <a:endParaRPr lang="nl-NL"/>
          </a:p>
        </p:txBody>
      </p:sp>
    </p:spTree>
    <p:extLst>
      <p:ext uri="{BB962C8B-B14F-4D97-AF65-F5344CB8AC3E}">
        <p14:creationId xmlns:p14="http://schemas.microsoft.com/office/powerpoint/2010/main" val="3660450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Tot ziens in Burgers’ Zoo!  Voor meer informatie over schoolreisjes en andere bezoeken kijk op onze website: www.burgerszoo.nl</a:t>
            </a:r>
          </a:p>
          <a:p>
            <a:r>
              <a:rPr lang="nl-NL" dirty="0" smtClean="0"/>
              <a:t>Opzoek naar themamateriaal of aangepaste lessen voor het basisonderwijs? </a:t>
            </a:r>
            <a:r>
              <a:rPr lang="nl-NL" smtClean="0"/>
              <a:t>Mail naar educatie@burgerszoo.nl We kijken graag wat we voor u kunnen betekenen.</a:t>
            </a:r>
          </a:p>
          <a:p>
            <a:endParaRPr lang="nl-NL" dirty="0"/>
          </a:p>
        </p:txBody>
      </p:sp>
      <p:sp>
        <p:nvSpPr>
          <p:cNvPr id="4" name="Tijdelijke aanduiding voor dianummer 3"/>
          <p:cNvSpPr>
            <a:spLocks noGrp="1"/>
          </p:cNvSpPr>
          <p:nvPr>
            <p:ph type="sldNum" sz="quarter" idx="10"/>
          </p:nvPr>
        </p:nvSpPr>
        <p:spPr/>
        <p:txBody>
          <a:bodyPr/>
          <a:lstStyle/>
          <a:p>
            <a:fld id="{CA523A57-A1BC-45F8-91F0-96887AB6A43A}" type="slidenum">
              <a:rPr lang="nl-NL" smtClean="0"/>
              <a:t>28</a:t>
            </a:fld>
            <a:endParaRPr lang="nl-NL"/>
          </a:p>
        </p:txBody>
      </p:sp>
    </p:spTree>
    <p:extLst>
      <p:ext uri="{BB962C8B-B14F-4D97-AF65-F5344CB8AC3E}">
        <p14:creationId xmlns:p14="http://schemas.microsoft.com/office/powerpoint/2010/main" val="283487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Burger’s</a:t>
            </a:r>
            <a:r>
              <a:rPr lang="nl-NL" dirty="0"/>
              <a:t> Zoo is al meer dan 100 jaar een dierenpark. Het is nog steeds een familie bedrijf dat van vader op dochter op zoon, op zoon is doorgegeven. De familie woont op het terrein van de dierentuin en van de kinderen die er nu opgroeien daarvan werkt de oudste ook al af en toe mee. </a:t>
            </a:r>
            <a:br>
              <a:rPr lang="nl-NL" dirty="0"/>
            </a:br>
            <a:r>
              <a:rPr lang="nl-NL" dirty="0"/>
              <a:t>Het dierenpark is ooit begonnen als een </a:t>
            </a:r>
            <a:r>
              <a:rPr lang="nl-NL" dirty="0" err="1"/>
              <a:t>fazanterie</a:t>
            </a:r>
            <a:r>
              <a:rPr lang="nl-NL" dirty="0"/>
              <a:t>, een grote collectie vogels, waaronder veel fazanten werden tentoongesteld voor het publiek, later kwamen hier ook andere dieren als wolven en leeuwen bij. De oprichter van de dierentuin heette Johan Burgers. In de loop van de jaren kwamen er steeds meer dieren bij, gingen er ook dieren weg en is de kijk op dierentuinen veranderd. Nu hebben we ruim 600 diersoorten die als ambassadeurs voor hun wilde soortgenoten worden gezien. Dieren in de dierentuin kunnen aan een groot publiek laten zien wat er in het wild leeft, hoe bijzonder dat is en hoe belangrijk het is dat we natuurgebieden en zo het leefgebied van deze dieren moeten beschermen zodat zij ook in de toekomst kunnen blijven bestaan.</a:t>
            </a:r>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3</a:t>
            </a:fld>
            <a:endParaRPr lang="nl-NL"/>
          </a:p>
        </p:txBody>
      </p:sp>
    </p:spTree>
    <p:extLst>
      <p:ext uri="{BB962C8B-B14F-4D97-AF65-F5344CB8AC3E}">
        <p14:creationId xmlns:p14="http://schemas.microsoft.com/office/powerpoint/2010/main" val="83425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Dierverblijf vroeger, dieren vasthouden</a:t>
            </a:r>
            <a:r>
              <a:rPr lang="nl-NL" baseline="0" dirty="0" smtClean="0"/>
              <a:t> was heel gewoon. De dierverzorger ging regelmatig bij de dieren in het verblijf.</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4</a:t>
            </a:fld>
            <a:endParaRPr lang="nl-NL"/>
          </a:p>
        </p:txBody>
      </p:sp>
    </p:spTree>
    <p:extLst>
      <p:ext uri="{BB962C8B-B14F-4D97-AF65-F5344CB8AC3E}">
        <p14:creationId xmlns:p14="http://schemas.microsoft.com/office/powerpoint/2010/main" val="1420309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Oude vogellaan.</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5</a:t>
            </a:fld>
            <a:endParaRPr lang="nl-NL"/>
          </a:p>
        </p:txBody>
      </p:sp>
    </p:spTree>
    <p:extLst>
      <p:ext uri="{BB962C8B-B14F-4D97-AF65-F5344CB8AC3E}">
        <p14:creationId xmlns:p14="http://schemas.microsoft.com/office/powerpoint/2010/main" val="507814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Tegenwoordig</a:t>
            </a:r>
            <a:r>
              <a:rPr lang="nl-NL" baseline="0" dirty="0" smtClean="0"/>
              <a:t> laten we dieren zo natuurlijk mogelijk zien, het liefst in combinatie met andere dieren waarmee ze in de natuur ook samenleven. Safarivlakte.</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6</a:t>
            </a:fld>
            <a:endParaRPr lang="nl-NL"/>
          </a:p>
        </p:txBody>
      </p:sp>
    </p:spTree>
    <p:extLst>
      <p:ext uri="{BB962C8B-B14F-4D97-AF65-F5344CB8AC3E}">
        <p14:creationId xmlns:p14="http://schemas.microsoft.com/office/powerpoint/2010/main" val="343078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Giraffes en zebra’s. Door de voerplekken dichtbij de loopbrug te</a:t>
            </a:r>
            <a:r>
              <a:rPr lang="nl-NL" baseline="0" dirty="0" smtClean="0"/>
              <a:t> maken zijn de dieren zichtbaar voor het wandelende publiek.</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7</a:t>
            </a:fld>
            <a:endParaRPr lang="nl-NL"/>
          </a:p>
        </p:txBody>
      </p:sp>
    </p:spTree>
    <p:extLst>
      <p:ext uri="{BB962C8B-B14F-4D97-AF65-F5344CB8AC3E}">
        <p14:creationId xmlns:p14="http://schemas.microsoft.com/office/powerpoint/2010/main" val="224064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Binnenverblijf</a:t>
            </a:r>
            <a:r>
              <a:rPr lang="nl-NL" dirty="0" smtClean="0"/>
              <a:t> giraffes</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8</a:t>
            </a:fld>
            <a:endParaRPr lang="nl-NL"/>
          </a:p>
        </p:txBody>
      </p:sp>
    </p:spTree>
    <p:extLst>
      <p:ext uri="{BB962C8B-B14F-4D97-AF65-F5344CB8AC3E}">
        <p14:creationId xmlns:p14="http://schemas.microsoft.com/office/powerpoint/2010/main" val="4275156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Zebra </a:t>
            </a:r>
            <a:r>
              <a:rPr lang="nl-NL" dirty="0" err="1" smtClean="0"/>
              <a:t>binnenverblijven</a:t>
            </a:r>
            <a:endParaRPr lang="nl-NL" dirty="0"/>
          </a:p>
        </p:txBody>
      </p:sp>
      <p:sp>
        <p:nvSpPr>
          <p:cNvPr id="4" name="Tijdelijke aanduiding voor dianummer 3"/>
          <p:cNvSpPr>
            <a:spLocks noGrp="1"/>
          </p:cNvSpPr>
          <p:nvPr>
            <p:ph type="sldNum" sz="quarter" idx="5"/>
          </p:nvPr>
        </p:nvSpPr>
        <p:spPr/>
        <p:txBody>
          <a:bodyPr/>
          <a:lstStyle/>
          <a:p>
            <a:fld id="{CA523A57-A1BC-45F8-91F0-96887AB6A43A}" type="slidenum">
              <a:rPr lang="nl-NL" smtClean="0"/>
              <a:t>9</a:t>
            </a:fld>
            <a:endParaRPr lang="nl-NL"/>
          </a:p>
        </p:txBody>
      </p:sp>
    </p:spTree>
    <p:extLst>
      <p:ext uri="{BB962C8B-B14F-4D97-AF65-F5344CB8AC3E}">
        <p14:creationId xmlns:p14="http://schemas.microsoft.com/office/powerpoint/2010/main" val="277961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gebruik</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238650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197252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45987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Engels</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651367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Duits</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300414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071921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Duits</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5174768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8239811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Duits</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1984976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63206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032446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Duits</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214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gebruik</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85100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Duits</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0090102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Duits</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3498638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839200" y="274639"/>
            <a:ext cx="2743200" cy="5851525"/>
          </a:xfrm>
        </p:spPr>
        <p:txBody>
          <a:bodyPr vert="eaVert"/>
          <a:lstStyle/>
          <a:p>
            <a:r>
              <a:rPr lang="nl-NL" dirty="0"/>
              <a:t>Sheets algemeen Duits</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346597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Safari</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61293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Safari</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50184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5084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Safari</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582208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10472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Safari</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2991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Safari</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71284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9138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17449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Safari</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17692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Safari</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81130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a:t>
            </a:r>
            <a:r>
              <a:rPr lang="nl-NL" dirty="0" err="1"/>
              <a:t>Desert</a:t>
            </a:r>
            <a:endParaRPr lang="nl-NL" dirty="0"/>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2462454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a:t>
            </a:r>
            <a:r>
              <a:rPr lang="nl-NL" dirty="0" err="1"/>
              <a:t>Desert</a:t>
            </a:r>
            <a:endParaRPr lang="nl-NL"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54908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Desert</a:t>
            </a:r>
            <a:endParaRPr lang="nl-NL" dirty="0"/>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09065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0796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7848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a:t>
            </a:r>
            <a:r>
              <a:rPr lang="nl-NL" dirty="0" err="1"/>
              <a:t>Desert</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21101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Desert</a:t>
            </a:r>
            <a:endParaRPr lang="nl-NL" dirty="0"/>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547764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9908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gebruik</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262498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a:t>
            </a:r>
            <a:r>
              <a:rPr lang="nl-NL" dirty="0" err="1"/>
              <a:t>Desert</a:t>
            </a:r>
            <a:endParaRPr lang="nl-NL"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76315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17759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Mangrove</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652414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Mangrove</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Mangrove</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Mangrove</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Mangrove</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513619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Mangrove</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Mangrove</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a:t>
            </a:r>
            <a:r>
              <a:rPr lang="nl-NL" dirty="0" err="1"/>
              <a:t>Rimba</a:t>
            </a:r>
            <a:endParaRPr lang="nl-NL" dirty="0"/>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462129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a:t>
            </a:r>
            <a:r>
              <a:rPr lang="nl-NL" dirty="0" err="1"/>
              <a:t>Rimba</a:t>
            </a:r>
            <a:endParaRPr lang="nl-NL"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a:t>
            </a:r>
            <a:r>
              <a:rPr lang="nl-NL" dirty="0" err="1"/>
              <a:t>Rimba</a:t>
            </a:r>
            <a:endParaRPr lang="nl-NL" dirty="0"/>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gebruik</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81654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a:t>
            </a:r>
            <a:r>
              <a:rPr lang="nl-NL" dirty="0" err="1"/>
              <a:t>Rimba</a:t>
            </a:r>
            <a:endParaRPr lang="nl-NL" dirty="0"/>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a:t>
            </a:r>
            <a:r>
              <a:rPr lang="nl-NL" dirty="0" err="1"/>
              <a:t>Rimba</a:t>
            </a:r>
            <a:endParaRPr lang="nl-NL" dirty="0"/>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Bush</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4224802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Bush</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Bush</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Bush</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Bush</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gebruik</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311275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Bush</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Bush</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lvl1pPr>
          </a:lstStyle>
          <a:p>
            <a:r>
              <a:rPr lang="nl-NL" dirty="0"/>
              <a:t>Tussenpagina Burgers’ Ocean</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1846675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Ocean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Ocean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Ocean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Ocean</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19659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Ocean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Ocean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344564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07625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39035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780710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737558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57860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205447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134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gebruik</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803977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1030087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3979" y="2492896"/>
            <a:ext cx="5754688" cy="3096344"/>
          </a:xfrm>
          <a:prstGeom prst="rect">
            <a:avLst/>
          </a:prstGeom>
        </p:spPr>
        <p:txBody>
          <a:bodyPr/>
          <a:lstStyle>
            <a:lvl1pPr>
              <a:defRPr sz="5400" baseline="0">
                <a:solidFill>
                  <a:srgbClr val="000000"/>
                </a:solidFill>
              </a:defRPr>
            </a:lvl1pPr>
          </a:lstStyle>
          <a:p>
            <a:r>
              <a:rPr lang="nl-NL" dirty="0"/>
              <a:t>Tussenpagina Burgers’ Park</a:t>
            </a:r>
          </a:p>
        </p:txBody>
      </p:sp>
      <p:sp>
        <p:nvSpPr>
          <p:cNvPr id="4" name="Tijdelijke aanduiding voor datum 3"/>
          <p:cNvSpPr>
            <a:spLocks noGrp="1"/>
          </p:cNvSpPr>
          <p:nvPr>
            <p:ph type="dt" sz="half" idx="10"/>
          </p:nvPr>
        </p:nvSpPr>
        <p:spPr/>
        <p:txBody>
          <a:body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6614F57-3845-4BFD-BDC6-E4B19370315A}" type="slidenum">
              <a:rPr lang="nl-NL" smtClean="0"/>
              <a:t>‹nr.›</a:t>
            </a:fld>
            <a:endParaRPr lang="nl-NL"/>
          </a:p>
        </p:txBody>
      </p:sp>
    </p:spTree>
    <p:extLst>
      <p:ext uri="{BB962C8B-B14F-4D97-AF65-F5344CB8AC3E}">
        <p14:creationId xmlns:p14="http://schemas.microsoft.com/office/powerpoint/2010/main" val="2635143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over Burgers’ Park</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1528260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4084774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over Burgers’ Park</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059460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72390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over Burgers’ Park</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531784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over Burgers’ Park</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25109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959126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over Burgers’ Park</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84101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gebruik</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4911393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over Burgers’ Park</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362925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a:lstStyle/>
          <a:p>
            <a:r>
              <a:rPr lang="nl-NL" dirty="0"/>
              <a:t>Sheets algemeen Engels</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630263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inhoud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22421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1"/>
            <a:ext cx="10363200" cy="1362075"/>
          </a:xfrm>
        </p:spPr>
        <p:txBody>
          <a:bodyPr anchor="t"/>
          <a:lstStyle>
            <a:lvl1pPr algn="l">
              <a:defRPr sz="4000" b="1" cap="all"/>
            </a:lvl1pPr>
          </a:lstStyle>
          <a:p>
            <a:r>
              <a:rPr lang="nl-NL" dirty="0"/>
              <a:t>Sheets algemeen Engels</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8386845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9106829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a:t>Sheets algemeen Engels</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7A0C0C6-3E57-4A00-91BC-7FD33B874F7C}" type="datetimeFigureOut">
              <a:rPr lang="nl-NL" smtClean="0"/>
              <a:t>28-7-2020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373923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Sheets algemeen Engels</a:t>
            </a:r>
          </a:p>
        </p:txBody>
      </p:sp>
      <p:sp>
        <p:nvSpPr>
          <p:cNvPr id="3" name="Tijdelijke aanduiding voor datum 2"/>
          <p:cNvSpPr>
            <a:spLocks noGrp="1"/>
          </p:cNvSpPr>
          <p:nvPr>
            <p:ph type="dt" sz="half" idx="10"/>
          </p:nvPr>
        </p:nvSpPr>
        <p:spPr/>
        <p:txBody>
          <a:bodyPr/>
          <a:lstStyle/>
          <a:p>
            <a:fld id="{87A0C0C6-3E57-4A00-91BC-7FD33B874F7C}" type="datetimeFigureOut">
              <a:rPr lang="nl-NL" smtClean="0"/>
              <a:t>28-7-2020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91924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7A0C0C6-3E57-4A00-91BC-7FD33B874F7C}" type="datetimeFigureOut">
              <a:rPr lang="nl-NL" smtClean="0"/>
              <a:t>28-7-2020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7676885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1" y="273050"/>
            <a:ext cx="4011084" cy="1162050"/>
          </a:xfrm>
        </p:spPr>
        <p:txBody>
          <a:bodyPr anchor="b"/>
          <a:lstStyle>
            <a:lvl1pPr algn="l">
              <a:defRPr sz="2000" b="1"/>
            </a:lvl1pPr>
          </a:lstStyle>
          <a:p>
            <a:r>
              <a:rPr lang="nl-NL" dirty="0"/>
              <a:t>Sheets algemeen Engels</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1222777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389717" y="4800600"/>
            <a:ext cx="7315200" cy="566738"/>
          </a:xfrm>
        </p:spPr>
        <p:txBody>
          <a:bodyPr anchor="b"/>
          <a:lstStyle>
            <a:lvl1pPr algn="l">
              <a:defRPr sz="2000" b="1"/>
            </a:lvl1pPr>
          </a:lstStyle>
          <a:p>
            <a:r>
              <a:rPr lang="nl-NL" dirty="0"/>
              <a:t>Sheets algemeen Engels</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7A0C0C6-3E57-4A00-91BC-7FD33B874F7C}" type="datetimeFigureOut">
              <a:rPr lang="nl-NL" smtClean="0"/>
              <a:t>28-7-2020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03BF466-651D-4009-A247-C6A719C40968}" type="slidenum">
              <a:rPr lang="nl-NL" smtClean="0"/>
              <a:t>‹nr.›</a:t>
            </a:fld>
            <a:endParaRPr lang="nl-NL"/>
          </a:p>
        </p:txBody>
      </p:sp>
    </p:spTree>
    <p:extLst>
      <p:ext uri="{BB962C8B-B14F-4D97-AF65-F5344CB8AC3E}">
        <p14:creationId xmlns:p14="http://schemas.microsoft.com/office/powerpoint/2010/main" val="248000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0.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1.jpg"/><Relationship Id="rId5" Type="http://schemas.openxmlformats.org/officeDocument/2006/relationships/slideLayout" Target="../slideLayouts/slideLayout57.xml"/><Relationship Id="rId10" Type="http://schemas.openxmlformats.org/officeDocument/2006/relationships/theme" Target="../theme/theme11.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2.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3.jpg"/><Relationship Id="rId5" Type="http://schemas.openxmlformats.org/officeDocument/2006/relationships/slideLayout" Target="../slideLayouts/slideLayout67.xml"/><Relationship Id="rId10" Type="http://schemas.openxmlformats.org/officeDocument/2006/relationships/theme" Target="../theme/theme13.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4.jpg"/><Relationship Id="rId5" Type="http://schemas.openxmlformats.org/officeDocument/2006/relationships/slideLayout" Target="../slideLayouts/slideLayout76.xml"/><Relationship Id="rId10" Type="http://schemas.openxmlformats.org/officeDocument/2006/relationships/theme" Target="../theme/theme14.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5.xml"/><Relationship Id="rId1" Type="http://schemas.openxmlformats.org/officeDocument/2006/relationships/slideLayout" Target="../slideLayouts/slideLayout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6.jpg"/><Relationship Id="rId5" Type="http://schemas.openxmlformats.org/officeDocument/2006/relationships/slideLayout" Target="../slideLayouts/slideLayout86.xml"/><Relationship Id="rId10" Type="http://schemas.openxmlformats.org/officeDocument/2006/relationships/theme" Target="../theme/theme16.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7.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8.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5.jpg"/><Relationship Id="rId5" Type="http://schemas.openxmlformats.org/officeDocument/2006/relationships/slideLayout" Target="../slideLayouts/slideLayout27.xml"/><Relationship Id="rId10"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7.jpg"/><Relationship Id="rId5" Type="http://schemas.openxmlformats.org/officeDocument/2006/relationships/slideLayout" Target="../slideLayouts/slideLayout37.xml"/><Relationship Id="rId10" Type="http://schemas.openxmlformats.org/officeDocument/2006/relationships/theme" Target="../theme/theme7.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9.jpg"/><Relationship Id="rId5" Type="http://schemas.openxmlformats.org/officeDocument/2006/relationships/slideLayout" Target="../slideLayouts/slideLayout47.xml"/><Relationship Id="rId10" Type="http://schemas.openxmlformats.org/officeDocument/2006/relationships/theme" Target="../theme/theme9.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gebruik</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56363805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175186943"/>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Bush</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txStyles>
    <p:titleStyle>
      <a:lvl1pPr algn="ctr" defTabSz="914400" rtl="0" eaLnBrk="1" latinLnBrk="0" hangingPunct="1">
        <a:spcBef>
          <a:spcPct val="0"/>
        </a:spcBef>
        <a:buNone/>
        <a:defRPr sz="4400" b="0" kern="1200" baseline="0">
          <a:solidFill>
            <a:srgbClr val="1E7D3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534858191"/>
      </p:ext>
    </p:extLst>
  </p:cSld>
  <p:clrMap bg1="lt1" tx1="dk1" bg2="lt2" tx2="dk2" accent1="accent1" accent2="accent2" accent3="accent3" accent4="accent4" accent5="accent5" accent6="accent6" hlink="hlink" folHlink="folHlink"/>
  <p:sldLayoutIdLst>
    <p:sldLayoutId id="21474837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Ocean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xStyles>
    <p:titleStyle>
      <a:lvl1pPr algn="ctr" defTabSz="914400" rtl="0" eaLnBrk="1" latinLnBrk="0" hangingPunct="1">
        <a:spcBef>
          <a:spcPct val="0"/>
        </a:spcBef>
        <a:buNone/>
        <a:defRPr sz="4400" b="0" kern="1200" baseline="0">
          <a:solidFill>
            <a:srgbClr val="0099C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txStyles>
    <p:titleStyle>
      <a:lvl1pPr algn="ctr" defTabSz="914400" rtl="0" eaLnBrk="1" latinLnBrk="0" hangingPunct="1">
        <a:spcBef>
          <a:spcPct val="0"/>
        </a:spcBef>
        <a:buNone/>
        <a:defRPr sz="4400" b="0" kern="1200" baseline="0">
          <a:solidFill>
            <a:srgbClr val="365C88"/>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928709741"/>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Park</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76645430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xStyles>
    <p:titleStyle>
      <a:lvl1pPr algn="ctr" defTabSz="914400" rtl="0" eaLnBrk="1" latinLnBrk="0" hangingPunct="1">
        <a:spcBef>
          <a:spcPct val="0"/>
        </a:spcBef>
        <a:buNone/>
        <a:defRPr sz="4400" b="0" kern="1200" baseline="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Engels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1154537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algemeen Duits</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184790362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381411639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Safari</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34149607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ctr" defTabSz="914400" rtl="0" eaLnBrk="1" latinLnBrk="0" hangingPunct="1">
        <a:spcBef>
          <a:spcPct val="0"/>
        </a:spcBef>
        <a:buNone/>
        <a:defRPr sz="4400" b="0" kern="1200" baseline="0">
          <a:solidFill>
            <a:srgbClr val="FF66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309158974"/>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a:t>
            </a:r>
            <a:r>
              <a:rPr lang="nl-NL" dirty="0" err="1"/>
              <a:t>Desert</a:t>
            </a:r>
            <a:endParaRPr lang="nl-NL"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24175923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ctr" defTabSz="914400" rtl="0" eaLnBrk="1" latinLnBrk="0" hangingPunct="1">
        <a:spcBef>
          <a:spcPct val="0"/>
        </a:spcBef>
        <a:buNone/>
        <a:defRPr sz="4400" b="0" kern="1200" baseline="0">
          <a:solidFill>
            <a:srgbClr val="F9B2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2870404848"/>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Mangrove</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ctr" defTabSz="914400" rtl="0" eaLnBrk="1" latinLnBrk="0" hangingPunct="1">
        <a:spcBef>
          <a:spcPct val="0"/>
        </a:spcBef>
        <a:buNone/>
        <a:defRPr sz="4400" b="0" kern="1200" baseline="0">
          <a:solidFill>
            <a:srgbClr val="7E851B"/>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DB7D7-53B1-47D1-BD06-98CD1F298C91}" type="datetimeFigureOut">
              <a:rPr lang="nl-NL" smtClean="0"/>
              <a:t>28-7-2020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14F57-3845-4BFD-BDC6-E4B19370315A}" type="slidenum">
              <a:rPr lang="nl-NL" smtClean="0"/>
              <a:t>‹nr.›</a:t>
            </a:fld>
            <a:endParaRPr lang="nl-NL"/>
          </a:p>
        </p:txBody>
      </p:sp>
    </p:spTree>
    <p:extLst>
      <p:ext uri="{BB962C8B-B14F-4D97-AF65-F5344CB8AC3E}">
        <p14:creationId xmlns:p14="http://schemas.microsoft.com/office/powerpoint/2010/main" val="4050597108"/>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Sheets over Burgers’ </a:t>
            </a:r>
            <a:r>
              <a:rPr lang="nl-NL" dirty="0" err="1"/>
              <a:t>Rimba</a:t>
            </a:r>
            <a:endParaRPr lang="nl-NL"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023659" y="63093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0C0C6-3E57-4A00-91BC-7FD33B874F7C}" type="datetimeFigureOut">
              <a:rPr lang="nl-NL" smtClean="0"/>
              <a:t>28-7-2020</a:t>
            </a:fld>
            <a:endParaRPr lang="nl-NL"/>
          </a:p>
        </p:txBody>
      </p:sp>
      <p:sp>
        <p:nvSpPr>
          <p:cNvPr id="5" name="Tijdelijke aanduiding voor voettekst 4"/>
          <p:cNvSpPr>
            <a:spLocks noGrp="1"/>
          </p:cNvSpPr>
          <p:nvPr>
            <p:ph type="ftr" sz="quarter" idx="3"/>
          </p:nvPr>
        </p:nvSpPr>
        <p:spPr>
          <a:xfrm>
            <a:off x="4175787" y="63093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19599" y="63813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BF466-651D-4009-A247-C6A719C40968}" type="slidenum">
              <a:rPr lang="nl-NL" smtClean="0"/>
              <a:t>‹nr.›</a:t>
            </a:fld>
            <a:endParaRPr lang="nl-NL"/>
          </a:p>
        </p:txBody>
      </p:sp>
    </p:spTree>
    <p:extLst>
      <p:ext uri="{BB962C8B-B14F-4D97-AF65-F5344CB8AC3E}">
        <p14:creationId xmlns:p14="http://schemas.microsoft.com/office/powerpoint/2010/main" val="8278932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ctr" defTabSz="914400" rtl="0" eaLnBrk="1" latinLnBrk="0" hangingPunct="1">
        <a:spcBef>
          <a:spcPct val="0"/>
        </a:spcBef>
        <a:buNone/>
        <a:defRPr sz="4400" b="0" kern="1200" baseline="0">
          <a:solidFill>
            <a:srgbClr val="99CC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jpeg"/><Relationship Id="rId7" Type="http://schemas.openxmlformats.org/officeDocument/2006/relationships/image" Target="../media/image79.e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8.emf"/><Relationship Id="rId5" Type="http://schemas.openxmlformats.org/officeDocument/2006/relationships/image" Target="../media/image77.emf"/><Relationship Id="rId10" Type="http://schemas.openxmlformats.org/officeDocument/2006/relationships/image" Target="../media/image82.emf"/><Relationship Id="rId4" Type="http://schemas.openxmlformats.org/officeDocument/2006/relationships/image" Target="../media/image76.jpeg"/><Relationship Id="rId9" Type="http://schemas.openxmlformats.org/officeDocument/2006/relationships/image" Target="../media/image81.emf"/></Relationships>
</file>

<file path=ppt/slides/_rels/slide2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emf"/><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iraf, buiten, zoogdier, dier&#10;&#10;Automatisch gegenereerde beschrijving">
            <a:extLst>
              <a:ext uri="{FF2B5EF4-FFF2-40B4-BE49-F238E27FC236}">
                <a16:creationId xmlns="" xmlns:a16="http://schemas.microsoft.com/office/drawing/2014/main" id="{A1C60DBF-5565-4C7B-A863-6AE4292AD8AB}"/>
              </a:ext>
            </a:extLst>
          </p:cNvPr>
          <p:cNvPicPr>
            <a:picLocks noChangeAspect="1"/>
          </p:cNvPicPr>
          <p:nvPr/>
        </p:nvPicPr>
        <p:blipFill rotWithShape="1">
          <a:blip r:embed="rId3">
            <a:extLst>
              <a:ext uri="{28A0092B-C50C-407E-A947-70E740481C1C}">
                <a14:useLocalDpi xmlns:a14="http://schemas.microsoft.com/office/drawing/2010/main" val="0"/>
              </a:ext>
            </a:extLst>
          </a:blip>
          <a:srcRect l="10697" b="6711"/>
          <a:stretch/>
        </p:blipFill>
        <p:spPr>
          <a:xfrm>
            <a:off x="-1" y="0"/>
            <a:ext cx="12222401" cy="5791200"/>
          </a:xfrm>
          <a:prstGeom prst="rect">
            <a:avLst/>
          </a:prstGeom>
        </p:spPr>
      </p:pic>
      <p:sp>
        <p:nvSpPr>
          <p:cNvPr id="4" name="Titel 1">
            <a:extLst>
              <a:ext uri="{FF2B5EF4-FFF2-40B4-BE49-F238E27FC236}">
                <a16:creationId xmlns="" xmlns:a16="http://schemas.microsoft.com/office/drawing/2014/main" id="{C7BE8CEE-17CB-4F3D-9456-EF076DBB8033}"/>
              </a:ext>
            </a:extLst>
          </p:cNvPr>
          <p:cNvSpPr txBox="1">
            <a:spLocks/>
          </p:cNvSpPr>
          <p:nvPr/>
        </p:nvSpPr>
        <p:spPr>
          <a:xfrm>
            <a:off x="242027" y="4675100"/>
            <a:ext cx="586917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pPr algn="l"/>
            <a:r>
              <a:rPr lang="nl-NL" dirty="0"/>
              <a:t>Dieren in de dierentuin</a:t>
            </a:r>
          </a:p>
        </p:txBody>
      </p:sp>
    </p:spTree>
    <p:extLst>
      <p:ext uri="{BB962C8B-B14F-4D97-AF65-F5344CB8AC3E}">
        <p14:creationId xmlns:p14="http://schemas.microsoft.com/office/powerpoint/2010/main" val="377981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B4CDF99-745D-4C96-A1A6-F2510FF303E4}"/>
              </a:ext>
            </a:extLst>
          </p:cNvPr>
          <p:cNvSpPr txBox="1">
            <a:spLocks/>
          </p:cNvSpPr>
          <p:nvPr/>
        </p:nvSpPr>
        <p:spPr>
          <a:xfrm>
            <a:off x="3284077" y="2478848"/>
            <a:ext cx="5869172"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err="1"/>
              <a:t>Ecodisplays</a:t>
            </a:r>
            <a:endParaRPr lang="nl-NL" dirty="0"/>
          </a:p>
        </p:txBody>
      </p:sp>
      <p:sp>
        <p:nvSpPr>
          <p:cNvPr id="3" name="Gedachtewolkje: wolk 2">
            <a:extLst>
              <a:ext uri="{FF2B5EF4-FFF2-40B4-BE49-F238E27FC236}">
                <a16:creationId xmlns="" xmlns:a16="http://schemas.microsoft.com/office/drawing/2014/main" id="{E0F02792-A442-4B19-A66A-2AFA846F8857}"/>
              </a:ext>
            </a:extLst>
          </p:cNvPr>
          <p:cNvSpPr/>
          <p:nvPr/>
        </p:nvSpPr>
        <p:spPr>
          <a:xfrm rot="867666">
            <a:off x="7848734" y="382511"/>
            <a:ext cx="3652816" cy="1824092"/>
          </a:xfrm>
          <a:prstGeom prst="cloudCallout">
            <a:avLst>
              <a:gd name="adj1" fmla="val -51029"/>
              <a:gd name="adj2" fmla="val 8559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Gedachtewolkje: wolk 3">
            <a:extLst>
              <a:ext uri="{FF2B5EF4-FFF2-40B4-BE49-F238E27FC236}">
                <a16:creationId xmlns="" xmlns:a16="http://schemas.microsoft.com/office/drawing/2014/main" id="{1270B459-7703-4612-9771-AC84A54DB5C6}"/>
              </a:ext>
            </a:extLst>
          </p:cNvPr>
          <p:cNvSpPr/>
          <p:nvPr/>
        </p:nvSpPr>
        <p:spPr>
          <a:xfrm rot="867666">
            <a:off x="8509320" y="3331749"/>
            <a:ext cx="3256289" cy="2104900"/>
          </a:xfrm>
          <a:prstGeom prst="cloudCallout">
            <a:avLst>
              <a:gd name="adj1" fmla="val -82908"/>
              <a:gd name="adj2" fmla="val -126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Gedachtewolkje: wolk 4">
            <a:extLst>
              <a:ext uri="{FF2B5EF4-FFF2-40B4-BE49-F238E27FC236}">
                <a16:creationId xmlns="" xmlns:a16="http://schemas.microsoft.com/office/drawing/2014/main" id="{D3F4990E-B84E-402F-93B8-F43DE2C58B4E}"/>
              </a:ext>
            </a:extLst>
          </p:cNvPr>
          <p:cNvSpPr/>
          <p:nvPr/>
        </p:nvSpPr>
        <p:spPr>
          <a:xfrm rot="10800000">
            <a:off x="2674401" y="265804"/>
            <a:ext cx="3256289" cy="1824092"/>
          </a:xfrm>
          <a:prstGeom prst="cloudCallout">
            <a:avLst>
              <a:gd name="adj1" fmla="val -45529"/>
              <a:gd name="adj2" fmla="val -6748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edachtewolkje: wolk 5">
            <a:extLst>
              <a:ext uri="{FF2B5EF4-FFF2-40B4-BE49-F238E27FC236}">
                <a16:creationId xmlns="" xmlns:a16="http://schemas.microsoft.com/office/drawing/2014/main" id="{4EE0C29F-B9D2-4AB8-9A86-B2AC0D42073B}"/>
              </a:ext>
            </a:extLst>
          </p:cNvPr>
          <p:cNvSpPr/>
          <p:nvPr/>
        </p:nvSpPr>
        <p:spPr>
          <a:xfrm>
            <a:off x="246675" y="2915072"/>
            <a:ext cx="3256289" cy="1824092"/>
          </a:xfrm>
          <a:prstGeom prst="cloudCallout">
            <a:avLst>
              <a:gd name="adj1" fmla="val 75789"/>
              <a:gd name="adj2" fmla="val -44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 xmlns:a16="http://schemas.microsoft.com/office/drawing/2014/main" id="{4217BE47-5FBB-4AD8-80DE-1AB9A88D1004}"/>
              </a:ext>
            </a:extLst>
          </p:cNvPr>
          <p:cNvSpPr txBox="1"/>
          <p:nvPr/>
        </p:nvSpPr>
        <p:spPr>
          <a:xfrm rot="21059569">
            <a:off x="3421390" y="861709"/>
            <a:ext cx="2219218" cy="523220"/>
          </a:xfrm>
          <a:prstGeom prst="rect">
            <a:avLst/>
          </a:prstGeom>
          <a:noFill/>
        </p:spPr>
        <p:txBody>
          <a:bodyPr wrap="square" rtlCol="0">
            <a:spAutoFit/>
          </a:bodyPr>
          <a:lstStyle/>
          <a:p>
            <a:r>
              <a:rPr lang="nl-NL" sz="2800" dirty="0"/>
              <a:t>1 gebied</a:t>
            </a:r>
          </a:p>
        </p:txBody>
      </p:sp>
      <p:sp>
        <p:nvSpPr>
          <p:cNvPr id="8" name="Tekstvak 7">
            <a:extLst>
              <a:ext uri="{FF2B5EF4-FFF2-40B4-BE49-F238E27FC236}">
                <a16:creationId xmlns="" xmlns:a16="http://schemas.microsoft.com/office/drawing/2014/main" id="{440BCD02-AD99-46CA-92AF-200C5B81B69D}"/>
              </a:ext>
            </a:extLst>
          </p:cNvPr>
          <p:cNvSpPr txBox="1"/>
          <p:nvPr/>
        </p:nvSpPr>
        <p:spPr>
          <a:xfrm rot="701820">
            <a:off x="8230373" y="942389"/>
            <a:ext cx="3116435" cy="523220"/>
          </a:xfrm>
          <a:prstGeom prst="rect">
            <a:avLst/>
          </a:prstGeom>
          <a:noFill/>
        </p:spPr>
        <p:txBody>
          <a:bodyPr wrap="square" rtlCol="0">
            <a:spAutoFit/>
          </a:bodyPr>
          <a:lstStyle/>
          <a:p>
            <a:r>
              <a:rPr lang="nl-NL" sz="2800" dirty="0"/>
              <a:t>net als in het wild</a:t>
            </a:r>
          </a:p>
        </p:txBody>
      </p:sp>
      <p:sp>
        <p:nvSpPr>
          <p:cNvPr id="9" name="Tekstvak 8">
            <a:extLst>
              <a:ext uri="{FF2B5EF4-FFF2-40B4-BE49-F238E27FC236}">
                <a16:creationId xmlns="" xmlns:a16="http://schemas.microsoft.com/office/drawing/2014/main" id="{2D3F4645-0E8E-440C-85CB-4A37BEBF80C9}"/>
              </a:ext>
            </a:extLst>
          </p:cNvPr>
          <p:cNvSpPr txBox="1"/>
          <p:nvPr/>
        </p:nvSpPr>
        <p:spPr>
          <a:xfrm rot="21044234">
            <a:off x="829227" y="3281037"/>
            <a:ext cx="2906574" cy="523220"/>
          </a:xfrm>
          <a:prstGeom prst="rect">
            <a:avLst/>
          </a:prstGeom>
          <a:noFill/>
        </p:spPr>
        <p:txBody>
          <a:bodyPr wrap="square" rtlCol="0">
            <a:spAutoFit/>
          </a:bodyPr>
          <a:lstStyle/>
          <a:p>
            <a:r>
              <a:rPr lang="nl-NL" sz="2800" dirty="0"/>
              <a:t>ecosysteem</a:t>
            </a:r>
          </a:p>
        </p:txBody>
      </p:sp>
      <p:sp>
        <p:nvSpPr>
          <p:cNvPr id="10" name="Tekstvak 9">
            <a:extLst>
              <a:ext uri="{FF2B5EF4-FFF2-40B4-BE49-F238E27FC236}">
                <a16:creationId xmlns="" xmlns:a16="http://schemas.microsoft.com/office/drawing/2014/main" id="{690FE2EF-F7D4-4483-9AC8-A861EF7275E5}"/>
              </a:ext>
            </a:extLst>
          </p:cNvPr>
          <p:cNvSpPr txBox="1"/>
          <p:nvPr/>
        </p:nvSpPr>
        <p:spPr>
          <a:xfrm rot="330027">
            <a:off x="9091855" y="3645819"/>
            <a:ext cx="2219218" cy="1384995"/>
          </a:xfrm>
          <a:prstGeom prst="rect">
            <a:avLst/>
          </a:prstGeom>
          <a:noFill/>
        </p:spPr>
        <p:txBody>
          <a:bodyPr wrap="square" rtlCol="0">
            <a:spAutoFit/>
          </a:bodyPr>
          <a:lstStyle/>
          <a:p>
            <a:pPr algn="ctr"/>
            <a:r>
              <a:rPr lang="nl-NL" sz="2800" dirty="0"/>
              <a:t>display </a:t>
            </a:r>
          </a:p>
          <a:p>
            <a:pPr algn="ctr"/>
            <a:r>
              <a:rPr lang="nl-NL" sz="2800" dirty="0"/>
              <a:t>=</a:t>
            </a:r>
          </a:p>
          <a:p>
            <a:pPr algn="ctr"/>
            <a:r>
              <a:rPr lang="nl-NL" sz="2800" dirty="0"/>
              <a:t>laten zien</a:t>
            </a:r>
          </a:p>
        </p:txBody>
      </p:sp>
      <p:sp>
        <p:nvSpPr>
          <p:cNvPr id="11" name="Gedachtewolkje: wolk 10">
            <a:extLst>
              <a:ext uri="{FF2B5EF4-FFF2-40B4-BE49-F238E27FC236}">
                <a16:creationId xmlns="" xmlns:a16="http://schemas.microsoft.com/office/drawing/2014/main" id="{1F88A03D-2647-4D58-BB37-9B4E081F3C03}"/>
              </a:ext>
            </a:extLst>
          </p:cNvPr>
          <p:cNvSpPr/>
          <p:nvPr/>
        </p:nvSpPr>
        <p:spPr>
          <a:xfrm rot="11407701">
            <a:off x="3916420" y="3888860"/>
            <a:ext cx="3256289" cy="1568163"/>
          </a:xfrm>
          <a:prstGeom prst="cloudCallout">
            <a:avLst>
              <a:gd name="adj1" fmla="val -18281"/>
              <a:gd name="adj2" fmla="val 897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 xmlns:a16="http://schemas.microsoft.com/office/drawing/2014/main" id="{3142CEFD-32A9-4EBE-BC58-93F58BD7BCCA}"/>
              </a:ext>
            </a:extLst>
          </p:cNvPr>
          <p:cNvSpPr txBox="1"/>
          <p:nvPr/>
        </p:nvSpPr>
        <p:spPr>
          <a:xfrm>
            <a:off x="4821081" y="4195887"/>
            <a:ext cx="2219218" cy="954107"/>
          </a:xfrm>
          <a:prstGeom prst="rect">
            <a:avLst/>
          </a:prstGeom>
          <a:noFill/>
        </p:spPr>
        <p:txBody>
          <a:bodyPr wrap="square" rtlCol="0">
            <a:spAutoFit/>
          </a:bodyPr>
          <a:lstStyle/>
          <a:p>
            <a:r>
              <a:rPr lang="nl-NL" sz="2800" dirty="0"/>
              <a:t>even op vakantie</a:t>
            </a:r>
          </a:p>
        </p:txBody>
      </p:sp>
    </p:spTree>
    <p:extLst>
      <p:ext uri="{BB962C8B-B14F-4D97-AF65-F5344CB8AC3E}">
        <p14:creationId xmlns:p14="http://schemas.microsoft.com/office/powerpoint/2010/main" val="265506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opisch regenwoud op aarde. | Regenwouden">
            <a:extLst>
              <a:ext uri="{FF2B5EF4-FFF2-40B4-BE49-F238E27FC236}">
                <a16:creationId xmlns="" xmlns:a16="http://schemas.microsoft.com/office/drawing/2014/main" id="{FE6B9766-9CA5-4D62-9A0E-509F8C14BF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137" y="3935002"/>
            <a:ext cx="4389982" cy="272168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 xmlns:a16="http://schemas.microsoft.com/office/drawing/2014/main" id="{5C6CAB7C-6F2A-4328-9647-1E24BDB24954}"/>
              </a:ext>
            </a:extLst>
          </p:cNvPr>
          <p:cNvSpPr>
            <a:spLocks noGrp="1"/>
          </p:cNvSpPr>
          <p:nvPr>
            <p:ph type="ctrTitle"/>
          </p:nvPr>
        </p:nvSpPr>
        <p:spPr>
          <a:xfrm>
            <a:off x="5903979" y="666749"/>
            <a:ext cx="5754688" cy="5876925"/>
          </a:xfrm>
        </p:spPr>
        <p:txBody>
          <a:bodyPr/>
          <a:lstStyle/>
          <a:p>
            <a:pPr algn="l">
              <a:lnSpc>
                <a:spcPct val="90000"/>
              </a:lnSpc>
            </a:pPr>
            <a:r>
              <a:rPr lang="nl-NL" sz="4000" dirty="0"/>
              <a:t>De Bush</a:t>
            </a:r>
            <a:br>
              <a:rPr lang="nl-NL" sz="4000" dirty="0"/>
            </a:br>
            <a:r>
              <a:rPr lang="nl-NL" sz="3000" dirty="0"/>
              <a:t/>
            </a:r>
            <a:br>
              <a:rPr lang="nl-NL" sz="3000" dirty="0"/>
            </a:br>
            <a:r>
              <a:rPr lang="nl-NL" sz="3000" dirty="0"/>
              <a:t>- tropisch regenwoud</a:t>
            </a:r>
            <a:br>
              <a:rPr lang="nl-NL" sz="3000" dirty="0"/>
            </a:br>
            <a:r>
              <a:rPr lang="nl-NL" sz="3000" dirty="0"/>
              <a:t/>
            </a:r>
            <a:br>
              <a:rPr lang="nl-NL" sz="3000" dirty="0"/>
            </a:br>
            <a:r>
              <a:rPr lang="nl-NL" sz="3000" dirty="0"/>
              <a:t>- warm en vochtig, het hele jaar</a:t>
            </a:r>
            <a:br>
              <a:rPr lang="nl-NL" sz="3000" dirty="0"/>
            </a:br>
            <a:r>
              <a:rPr lang="nl-NL" sz="3000" dirty="0"/>
              <a:t/>
            </a:r>
            <a:br>
              <a:rPr lang="nl-NL" sz="3000" dirty="0"/>
            </a:br>
            <a:r>
              <a:rPr lang="nl-NL" sz="3000" dirty="0"/>
              <a:t>- Zuid Amerika</a:t>
            </a:r>
            <a:br>
              <a:rPr lang="nl-NL" sz="3000" dirty="0"/>
            </a:br>
            <a:r>
              <a:rPr lang="nl-NL" sz="3000" dirty="0"/>
              <a:t/>
            </a:r>
            <a:br>
              <a:rPr lang="nl-NL" sz="3000" dirty="0"/>
            </a:br>
            <a:r>
              <a:rPr lang="nl-NL" sz="3000" dirty="0"/>
              <a:t>- Afrika</a:t>
            </a:r>
            <a:br>
              <a:rPr lang="nl-NL" sz="3000" dirty="0"/>
            </a:br>
            <a:r>
              <a:rPr lang="nl-NL" sz="3000" dirty="0"/>
              <a:t/>
            </a:r>
            <a:br>
              <a:rPr lang="nl-NL" sz="3000" dirty="0"/>
            </a:br>
            <a:r>
              <a:rPr lang="nl-NL" sz="3000" dirty="0"/>
              <a:t>- Azië</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t>
            </a:r>
            <a:endParaRPr lang="nl-NL" sz="3000" dirty="0"/>
          </a:p>
        </p:txBody>
      </p:sp>
    </p:spTree>
    <p:extLst>
      <p:ext uri="{BB962C8B-B14F-4D97-AF65-F5344CB8AC3E}">
        <p14:creationId xmlns:p14="http://schemas.microsoft.com/office/powerpoint/2010/main" val="1554535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dier, zoogdier, buiten, gras&#10;&#10;Automatisch gegenereerde beschrijving">
            <a:extLst>
              <a:ext uri="{FF2B5EF4-FFF2-40B4-BE49-F238E27FC236}">
                <a16:creationId xmlns="" xmlns:a16="http://schemas.microsoft.com/office/drawing/2014/main" id="{B1A0718E-C0F2-49C1-A5C6-C6F4330364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2" b="7202"/>
          <a:stretch/>
        </p:blipFill>
        <p:spPr>
          <a:xfrm>
            <a:off x="8691936" y="0"/>
            <a:ext cx="3529773" cy="2070697"/>
          </a:xfrm>
          <a:prstGeom prst="rect">
            <a:avLst/>
          </a:prstGeom>
        </p:spPr>
      </p:pic>
      <p:pic>
        <p:nvPicPr>
          <p:cNvPr id="7" name="Afbeelding 6" descr="Afbeelding met buiten, gras, dier, staand&#10;&#10;Automatisch gegenereerde beschrijving">
            <a:extLst>
              <a:ext uri="{FF2B5EF4-FFF2-40B4-BE49-F238E27FC236}">
                <a16:creationId xmlns="" xmlns:a16="http://schemas.microsoft.com/office/drawing/2014/main" id="{57F149CE-5C18-4C52-8C7C-68FC89C56B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87" t="17878" r="30724" b="20825"/>
          <a:stretch/>
        </p:blipFill>
        <p:spPr>
          <a:xfrm>
            <a:off x="8689667" y="2145947"/>
            <a:ext cx="1767155" cy="2085588"/>
          </a:xfrm>
          <a:prstGeom prst="rect">
            <a:avLst/>
          </a:prstGeom>
        </p:spPr>
      </p:pic>
      <p:pic>
        <p:nvPicPr>
          <p:cNvPr id="9" name="Afbeelding 8" descr="Afbeelding met vogel, buiten, dier, zitten&#10;&#10;Automatisch gegenereerde beschrijving">
            <a:extLst>
              <a:ext uri="{FF2B5EF4-FFF2-40B4-BE49-F238E27FC236}">
                <a16:creationId xmlns="" xmlns:a16="http://schemas.microsoft.com/office/drawing/2014/main" id="{C4EF5F9A-DDAB-4767-9732-F64000D8B8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992"/>
          <a:stretch/>
        </p:blipFill>
        <p:spPr>
          <a:xfrm>
            <a:off x="8689667" y="4306784"/>
            <a:ext cx="2320863" cy="1423456"/>
          </a:xfrm>
          <a:prstGeom prst="rect">
            <a:avLst/>
          </a:prstGeom>
        </p:spPr>
      </p:pic>
      <p:pic>
        <p:nvPicPr>
          <p:cNvPr id="11" name="Afbeelding 10" descr="Afbeelding met buiten, vogel, rots, dier&#10;&#10;Automatisch gegenereerde beschrijving">
            <a:extLst>
              <a:ext uri="{FF2B5EF4-FFF2-40B4-BE49-F238E27FC236}">
                <a16:creationId xmlns="" xmlns:a16="http://schemas.microsoft.com/office/drawing/2014/main" id="{3740F048-56C4-4913-B906-605316FB48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823" t="6506" r="12895" b="7243"/>
          <a:stretch/>
        </p:blipFill>
        <p:spPr>
          <a:xfrm>
            <a:off x="10912114" y="4306784"/>
            <a:ext cx="1269612" cy="1423456"/>
          </a:xfrm>
          <a:prstGeom prst="rect">
            <a:avLst/>
          </a:prstGeom>
        </p:spPr>
      </p:pic>
      <p:pic>
        <p:nvPicPr>
          <p:cNvPr id="13" name="Afbeelding 12" descr="Afbeelding met buiten, dier, zoogdier, hond&#10;&#10;Automatisch gegenereerde beschrijving">
            <a:extLst>
              <a:ext uri="{FF2B5EF4-FFF2-40B4-BE49-F238E27FC236}">
                <a16:creationId xmlns="" xmlns:a16="http://schemas.microsoft.com/office/drawing/2014/main" id="{21AA25AC-562C-4619-A2C5-1975190D5C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4639"/>
          <a:stretch/>
        </p:blipFill>
        <p:spPr>
          <a:xfrm>
            <a:off x="10459090" y="2145946"/>
            <a:ext cx="1732909" cy="2085588"/>
          </a:xfrm>
          <a:prstGeom prst="rect">
            <a:avLst/>
          </a:prstGeom>
        </p:spPr>
      </p:pic>
      <p:pic>
        <p:nvPicPr>
          <p:cNvPr id="4098" name="Picture 2" descr="Burgers' Bush bestaat 30 jaar | Arnhem | gelderlander.nl">
            <a:extLst>
              <a:ext uri="{FF2B5EF4-FFF2-40B4-BE49-F238E27FC236}">
                <a16:creationId xmlns="" xmlns:a16="http://schemas.microsoft.com/office/drawing/2014/main" id="{F2E73D9B-A6CB-4957-A87C-48A1376FB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1"/>
            <a:ext cx="8578921" cy="5730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oto's uit Burgers' Bush | Burgers' Zoo in Arnhem">
            <a:extLst>
              <a:ext uri="{FF2B5EF4-FFF2-40B4-BE49-F238E27FC236}">
                <a16:creationId xmlns="" xmlns:a16="http://schemas.microsoft.com/office/drawing/2014/main" id="{D473A067-3BAF-476B-B6D4-312FBFA73C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015" r="16083"/>
          <a:stretch/>
        </p:blipFill>
        <p:spPr bwMode="auto">
          <a:xfrm>
            <a:off x="154113" y="3996647"/>
            <a:ext cx="2445250" cy="1589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32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FDC6C88B-6EC4-450B-B9B8-85D369E85A0B}"/>
              </a:ext>
            </a:extLst>
          </p:cNvPr>
          <p:cNvSpPr>
            <a:spLocks noGrp="1"/>
          </p:cNvSpPr>
          <p:nvPr>
            <p:ph type="ctrTitle"/>
          </p:nvPr>
        </p:nvSpPr>
        <p:spPr>
          <a:xfrm>
            <a:off x="5903979" y="666749"/>
            <a:ext cx="5754688" cy="5876925"/>
          </a:xfrm>
        </p:spPr>
        <p:txBody>
          <a:bodyPr/>
          <a:lstStyle/>
          <a:p>
            <a:pPr algn="l">
              <a:lnSpc>
                <a:spcPct val="90000"/>
              </a:lnSpc>
            </a:pPr>
            <a:r>
              <a:rPr lang="nl-NL" sz="4000" dirty="0"/>
              <a:t>De </a:t>
            </a:r>
            <a:r>
              <a:rPr lang="nl-NL" sz="4000" dirty="0" err="1"/>
              <a:t>Rimba</a:t>
            </a:r>
            <a:r>
              <a:rPr lang="nl-NL" sz="4000" dirty="0"/>
              <a:t/>
            </a:r>
            <a:br>
              <a:rPr lang="nl-NL" sz="4000" dirty="0"/>
            </a:br>
            <a:r>
              <a:rPr lang="nl-NL" sz="3000" dirty="0"/>
              <a:t/>
            </a:r>
            <a:br>
              <a:rPr lang="nl-NL" sz="3000" dirty="0"/>
            </a:br>
            <a:r>
              <a:rPr lang="nl-NL" sz="3000" dirty="0"/>
              <a:t>- tropisch regenwoud</a:t>
            </a:r>
            <a:br>
              <a:rPr lang="nl-NL" sz="3000" dirty="0"/>
            </a:br>
            <a:r>
              <a:rPr lang="nl-NL" sz="3000" dirty="0"/>
              <a:t/>
            </a:r>
            <a:br>
              <a:rPr lang="nl-NL" sz="3000" dirty="0"/>
            </a:br>
            <a:r>
              <a:rPr lang="nl-NL" sz="3000" dirty="0"/>
              <a:t>- Azië</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000" dirty="0"/>
              <a:t>- grote dieren, meer ruimte</a:t>
            </a:r>
            <a:br>
              <a:rPr lang="nl-NL" sz="3000" dirty="0"/>
            </a:br>
            <a:r>
              <a:rPr lang="nl-NL" sz="3000" dirty="0"/>
              <a:t/>
            </a:r>
            <a:br>
              <a:rPr lang="nl-NL" sz="3000" dirty="0"/>
            </a:br>
            <a:r>
              <a:rPr lang="nl-NL" sz="3000" dirty="0"/>
              <a:t>- gevaarlijke dieren</a:t>
            </a:r>
            <a:br>
              <a:rPr lang="nl-NL" sz="3000" dirty="0"/>
            </a:br>
            <a:r>
              <a:rPr lang="nl-NL" sz="3000" dirty="0"/>
              <a:t/>
            </a:r>
            <a:br>
              <a:rPr lang="nl-NL" sz="3000" dirty="0"/>
            </a:br>
            <a:r>
              <a:rPr lang="nl-NL" sz="3000" dirty="0"/>
              <a:t>- niet los in de Bush</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t>
            </a:r>
            <a:endParaRPr lang="nl-NL" sz="3000" dirty="0"/>
          </a:p>
        </p:txBody>
      </p:sp>
      <p:pic>
        <p:nvPicPr>
          <p:cNvPr id="5" name="Afbeelding 4" descr="Afbeelding met teken, tekst&#10;&#10;Automatisch gegenereerde beschrijving">
            <a:extLst>
              <a:ext uri="{FF2B5EF4-FFF2-40B4-BE49-F238E27FC236}">
                <a16:creationId xmlns="" xmlns:a16="http://schemas.microsoft.com/office/drawing/2014/main" id="{E1B30068-E534-4750-A446-326617816049}"/>
              </a:ext>
            </a:extLst>
          </p:cNvPr>
          <p:cNvPicPr>
            <a:picLocks noChangeAspect="1"/>
          </p:cNvPicPr>
          <p:nvPr/>
        </p:nvPicPr>
        <p:blipFill rotWithShape="1">
          <a:blip r:embed="rId3">
            <a:extLst>
              <a:ext uri="{28A0092B-C50C-407E-A947-70E740481C1C}">
                <a14:useLocalDpi xmlns:a14="http://schemas.microsoft.com/office/drawing/2010/main" val="0"/>
              </a:ext>
            </a:extLst>
          </a:blip>
          <a:srcRect l="8838" t="13611" r="9148" b="15718"/>
          <a:stretch/>
        </p:blipFill>
        <p:spPr>
          <a:xfrm>
            <a:off x="7111842" y="2321959"/>
            <a:ext cx="2378396" cy="1537059"/>
          </a:xfrm>
          <a:prstGeom prst="rect">
            <a:avLst/>
          </a:prstGeom>
        </p:spPr>
      </p:pic>
    </p:spTree>
    <p:extLst>
      <p:ext uri="{BB962C8B-B14F-4D97-AF65-F5344CB8AC3E}">
        <p14:creationId xmlns:p14="http://schemas.microsoft.com/office/powerpoint/2010/main" val="3907717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eer meer over de dieren en leefomgevingen | Burgers' Zoo in Arnhem">
            <a:extLst>
              <a:ext uri="{FF2B5EF4-FFF2-40B4-BE49-F238E27FC236}">
                <a16:creationId xmlns="" xmlns:a16="http://schemas.microsoft.com/office/drawing/2014/main" id="{46377314-4012-41C7-A831-4CA220CBD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1478" y="0"/>
            <a:ext cx="2988278" cy="163359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ri Lanka Panter | Dieren foto van Theokruse | Zoom.nl">
            <a:extLst>
              <a:ext uri="{FF2B5EF4-FFF2-40B4-BE49-F238E27FC236}">
                <a16:creationId xmlns="" xmlns:a16="http://schemas.microsoft.com/office/drawing/2014/main" id="{99300F5C-9998-4F94-91F7-14B1057FF1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7162" y="4048"/>
            <a:ext cx="2444316" cy="162954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urgers' Rimba (3) | Burgers' Zoo Natuurlijk | Arnhem - YouTube">
            <a:extLst>
              <a:ext uri="{FF2B5EF4-FFF2-40B4-BE49-F238E27FC236}">
                <a16:creationId xmlns="" xmlns:a16="http://schemas.microsoft.com/office/drawing/2014/main" id="{A3DAC64F-D69E-4D5D-A346-69148D46DC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004" b="9363"/>
          <a:stretch/>
        </p:blipFill>
        <p:spPr bwMode="auto">
          <a:xfrm>
            <a:off x="6787162" y="1726638"/>
            <a:ext cx="5404838" cy="223860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Foto's uit Burgers' Rimba | Burgers' Zoo in Arnhem">
            <a:extLst>
              <a:ext uri="{FF2B5EF4-FFF2-40B4-BE49-F238E27FC236}">
                <a16:creationId xmlns="" xmlns:a16="http://schemas.microsoft.com/office/drawing/2014/main" id="{98127F17-8B47-4F21-8AFA-18153272C2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266" b="237"/>
          <a:stretch/>
        </p:blipFill>
        <p:spPr bwMode="auto">
          <a:xfrm>
            <a:off x="9566413" y="4054156"/>
            <a:ext cx="2625588" cy="1633592"/>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Uitzending gemist van Burgers' Zoo Natuurlijk, De siamang, op RTL 4">
            <a:extLst>
              <a:ext uri="{FF2B5EF4-FFF2-40B4-BE49-F238E27FC236}">
                <a16:creationId xmlns="" xmlns:a16="http://schemas.microsoft.com/office/drawing/2014/main" id="{C92CB810-208E-45B8-BF9B-92334B19B5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80" r="7692" b="13540"/>
          <a:stretch/>
        </p:blipFill>
        <p:spPr bwMode="auto">
          <a:xfrm>
            <a:off x="6787161" y="4054155"/>
            <a:ext cx="2779251" cy="1637728"/>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Burgers Rimba at Burgers Zoo Arnhem, 29/08/10 - ZooChat">
            <a:extLst>
              <a:ext uri="{FF2B5EF4-FFF2-40B4-BE49-F238E27FC236}">
                <a16:creationId xmlns="" xmlns:a16="http://schemas.microsoft.com/office/drawing/2014/main" id="{BD942038-BC3E-463D-818B-AC59A75BE0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2449"/>
          <a:stretch/>
        </p:blipFill>
        <p:spPr bwMode="auto">
          <a:xfrm>
            <a:off x="-2105" y="-1"/>
            <a:ext cx="6637867" cy="3965243"/>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Netpython | Burgers' Zoo in Arnhem">
            <a:extLst>
              <a:ext uri="{FF2B5EF4-FFF2-40B4-BE49-F238E27FC236}">
                <a16:creationId xmlns="" xmlns:a16="http://schemas.microsoft.com/office/drawing/2014/main" id="{BC1CBBA6-8E1C-4510-BAAB-D8BFE38FEB5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7675"/>
          <a:stretch/>
        </p:blipFill>
        <p:spPr bwMode="auto">
          <a:xfrm>
            <a:off x="4625655" y="4052189"/>
            <a:ext cx="2010108" cy="164511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dier, vogel, klein, bruin&#10;&#10;Automatisch gegenereerde beschrijving">
            <a:extLst>
              <a:ext uri="{FF2B5EF4-FFF2-40B4-BE49-F238E27FC236}">
                <a16:creationId xmlns="" xmlns:a16="http://schemas.microsoft.com/office/drawing/2014/main" id="{1F4B5C57-8B71-4A21-B9AD-0345AF5893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048738"/>
            <a:ext cx="2452914" cy="1645110"/>
          </a:xfrm>
          <a:prstGeom prst="rect">
            <a:avLst/>
          </a:prstGeom>
        </p:spPr>
      </p:pic>
      <p:pic>
        <p:nvPicPr>
          <p:cNvPr id="7" name="Afbeelding 6" descr="Afbeelding met dier, zoogdier, binnen, kat&#10;&#10;Automatisch gegenereerde beschrijving">
            <a:extLst>
              <a:ext uri="{FF2B5EF4-FFF2-40B4-BE49-F238E27FC236}">
                <a16:creationId xmlns="" xmlns:a16="http://schemas.microsoft.com/office/drawing/2014/main" id="{CFC9705E-CCBA-4DFE-97B3-CFDCBFDFBE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7388" y="4052188"/>
            <a:ext cx="2178266" cy="1635559"/>
          </a:xfrm>
          <a:prstGeom prst="rect">
            <a:avLst/>
          </a:prstGeom>
        </p:spPr>
      </p:pic>
    </p:spTree>
    <p:extLst>
      <p:ext uri="{BB962C8B-B14F-4D97-AF65-F5344CB8AC3E}">
        <p14:creationId xmlns:p14="http://schemas.microsoft.com/office/powerpoint/2010/main" val="267492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519C6F73-C738-4787-B532-EF349BF01EA3}"/>
              </a:ext>
            </a:extLst>
          </p:cNvPr>
          <p:cNvSpPr>
            <a:spLocks noGrp="1"/>
          </p:cNvSpPr>
          <p:nvPr>
            <p:ph type="ctrTitle"/>
          </p:nvPr>
        </p:nvSpPr>
        <p:spPr>
          <a:xfrm>
            <a:off x="5903979" y="666749"/>
            <a:ext cx="5754688" cy="5876925"/>
          </a:xfrm>
        </p:spPr>
        <p:txBody>
          <a:bodyPr/>
          <a:lstStyle/>
          <a:p>
            <a:pPr algn="l">
              <a:lnSpc>
                <a:spcPct val="90000"/>
              </a:lnSpc>
            </a:pPr>
            <a:r>
              <a:rPr lang="nl-NL" sz="4000" dirty="0"/>
              <a:t>De Ocean</a:t>
            </a:r>
            <a:br>
              <a:rPr lang="nl-NL" sz="4000" dirty="0"/>
            </a:br>
            <a:r>
              <a:rPr lang="nl-NL" sz="3000" dirty="0"/>
              <a:t/>
            </a:r>
            <a:br>
              <a:rPr lang="nl-NL" sz="3000" dirty="0"/>
            </a:br>
            <a:r>
              <a:rPr lang="nl-NL" sz="3000" dirty="0"/>
              <a:t/>
            </a:r>
            <a:br>
              <a:rPr lang="nl-NL" sz="3000" dirty="0"/>
            </a:br>
            <a:r>
              <a:rPr lang="nl-NL" sz="3000" dirty="0"/>
              <a:t>- Azië</a:t>
            </a:r>
            <a:br>
              <a:rPr lang="nl-NL" sz="3000" dirty="0"/>
            </a:br>
            <a:r>
              <a:rPr lang="nl-NL" sz="3000" dirty="0"/>
              <a:t/>
            </a:r>
            <a:br>
              <a:rPr lang="nl-NL" sz="3000" dirty="0"/>
            </a:br>
            <a:r>
              <a:rPr lang="nl-NL" sz="3000" dirty="0"/>
              <a:t>- Indische oceaan</a:t>
            </a:r>
            <a:br>
              <a:rPr lang="nl-NL" sz="3000" dirty="0"/>
            </a:br>
            <a:r>
              <a:rPr lang="nl-NL" sz="3000" dirty="0"/>
              <a:t/>
            </a:r>
            <a:br>
              <a:rPr lang="nl-NL" sz="3000" dirty="0"/>
            </a:br>
            <a:r>
              <a:rPr lang="nl-NL" sz="3000" dirty="0"/>
              <a:t>- 8 miljoen liter water</a:t>
            </a:r>
            <a:br>
              <a:rPr lang="nl-NL" sz="3000" dirty="0"/>
            </a:br>
            <a:r>
              <a:rPr lang="nl-NL" sz="3000" dirty="0"/>
              <a:t/>
            </a:r>
            <a:br>
              <a:rPr lang="nl-NL" sz="3000" dirty="0"/>
            </a:br>
            <a:r>
              <a:rPr lang="nl-NL" sz="3000" dirty="0"/>
              <a:t>- levend koraalrif</a:t>
            </a:r>
            <a:br>
              <a:rPr lang="nl-NL" sz="3000" dirty="0"/>
            </a:br>
            <a:r>
              <a:rPr lang="nl-NL" sz="3000" dirty="0"/>
              <a:t/>
            </a:r>
            <a:br>
              <a:rPr lang="nl-NL" sz="3000" dirty="0"/>
            </a:br>
            <a:r>
              <a:rPr lang="nl-NL" sz="3000" dirty="0"/>
              <a:t>- een droge duik onderwater</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t>
            </a:r>
            <a:endParaRPr lang="nl-NL" sz="3000" dirty="0"/>
          </a:p>
        </p:txBody>
      </p:sp>
      <p:pic>
        <p:nvPicPr>
          <p:cNvPr id="5" name="Afbeelding 4" descr="Afbeelding met tekst, venster&#10;&#10;Automatisch gegenereerde beschrijving">
            <a:extLst>
              <a:ext uri="{FF2B5EF4-FFF2-40B4-BE49-F238E27FC236}">
                <a16:creationId xmlns="" xmlns:a16="http://schemas.microsoft.com/office/drawing/2014/main" id="{AC901E59-8A0C-43C0-AE2E-9389E3674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872" y="533185"/>
            <a:ext cx="2691829" cy="2018872"/>
          </a:xfrm>
          <a:prstGeom prst="rect">
            <a:avLst/>
          </a:prstGeom>
        </p:spPr>
      </p:pic>
    </p:spTree>
    <p:extLst>
      <p:ext uri="{BB962C8B-B14F-4D97-AF65-F5344CB8AC3E}">
        <p14:creationId xmlns:p14="http://schemas.microsoft.com/office/powerpoint/2010/main" val="173235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ereldprimeur voor Burgers' Ocean: Succesvolle toepassing ...">
            <a:extLst>
              <a:ext uri="{FF2B5EF4-FFF2-40B4-BE49-F238E27FC236}">
                <a16:creationId xmlns="" xmlns:a16="http://schemas.microsoft.com/office/drawing/2014/main" id="{A32A4E51-ABF1-416F-B823-7CBB9CCD2E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81" t="1" r="882" b="21589"/>
          <a:stretch/>
        </p:blipFill>
        <p:spPr bwMode="auto">
          <a:xfrm>
            <a:off x="6096001" y="0"/>
            <a:ext cx="6096000" cy="32140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urgers Ocean te Arnhem - BetonRestore">
            <a:extLst>
              <a:ext uri="{FF2B5EF4-FFF2-40B4-BE49-F238E27FC236}">
                <a16:creationId xmlns="" xmlns:a16="http://schemas.microsoft.com/office/drawing/2014/main" id="{61D46FAA-6538-4BA5-9B6E-C98717A1A5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34" b="3669"/>
          <a:stretch/>
        </p:blipFill>
        <p:spPr bwMode="auto">
          <a:xfrm>
            <a:off x="0" y="-2562"/>
            <a:ext cx="6489154" cy="32102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oto's uit Burgers' Ocean | Burgers' Zoo in Arnhem">
            <a:extLst>
              <a:ext uri="{FF2B5EF4-FFF2-40B4-BE49-F238E27FC236}">
                <a16:creationId xmlns="" xmlns:a16="http://schemas.microsoft.com/office/drawing/2014/main" id="{BFCE1D9E-27FF-4BFC-B5FD-AFA26749E7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25"/>
          <a:stretch/>
        </p:blipFill>
        <p:spPr bwMode="auto">
          <a:xfrm>
            <a:off x="5968032" y="3347855"/>
            <a:ext cx="2885209" cy="229457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nbrekers wilden duiken tussen haaien Burgers' | Arnhem ...">
            <a:extLst>
              <a:ext uri="{FF2B5EF4-FFF2-40B4-BE49-F238E27FC236}">
                <a16:creationId xmlns="" xmlns:a16="http://schemas.microsoft.com/office/drawing/2014/main" id="{1FE87B4B-6666-42BD-8ADC-A646C120E2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61" t="19733" r="5113"/>
          <a:stretch/>
        </p:blipFill>
        <p:spPr bwMode="auto">
          <a:xfrm>
            <a:off x="2685143" y="3354278"/>
            <a:ext cx="3364044" cy="229880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natuur, rif, zitten, gras&#10;&#10;Automatisch gegenereerde beschrijving">
            <a:extLst>
              <a:ext uri="{FF2B5EF4-FFF2-40B4-BE49-F238E27FC236}">
                <a16:creationId xmlns="" xmlns:a16="http://schemas.microsoft.com/office/drawing/2014/main" id="{1361B937-4FBB-4FF2-B145-635381DD7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347855"/>
            <a:ext cx="3082387" cy="2294574"/>
          </a:xfrm>
          <a:prstGeom prst="rect">
            <a:avLst/>
          </a:prstGeom>
        </p:spPr>
      </p:pic>
      <p:pic>
        <p:nvPicPr>
          <p:cNvPr id="8204" name="Picture 12" descr="Tunnel in ocean gedeelte - Foto van Burgers' Zoo and Safaripark ...">
            <a:extLst>
              <a:ext uri="{FF2B5EF4-FFF2-40B4-BE49-F238E27FC236}">
                <a16:creationId xmlns="" xmlns:a16="http://schemas.microsoft.com/office/drawing/2014/main" id="{5600E067-42D4-4089-96FA-1EF18BFD27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1252"/>
          <a:stretch/>
        </p:blipFill>
        <p:spPr bwMode="auto">
          <a:xfrm>
            <a:off x="8777873" y="3354276"/>
            <a:ext cx="3414127" cy="228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3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78400252-A8FF-4F25-B787-C3EC29E72067}"/>
              </a:ext>
            </a:extLst>
          </p:cNvPr>
          <p:cNvSpPr>
            <a:spLocks noGrp="1"/>
          </p:cNvSpPr>
          <p:nvPr>
            <p:ph type="ctrTitle"/>
          </p:nvPr>
        </p:nvSpPr>
        <p:spPr>
          <a:xfrm>
            <a:off x="5903979" y="666749"/>
            <a:ext cx="5754688" cy="5876925"/>
          </a:xfrm>
        </p:spPr>
        <p:txBody>
          <a:bodyPr/>
          <a:lstStyle/>
          <a:p>
            <a:pPr algn="l">
              <a:lnSpc>
                <a:spcPct val="90000"/>
              </a:lnSpc>
            </a:pPr>
            <a:r>
              <a:rPr lang="nl-NL" sz="4000" dirty="0"/>
              <a:t>De Mangrove</a:t>
            </a:r>
            <a:br>
              <a:rPr lang="nl-NL" sz="4000" dirty="0"/>
            </a:br>
            <a:r>
              <a:rPr lang="nl-NL" sz="3000" dirty="0"/>
              <a:t/>
            </a:r>
            <a:br>
              <a:rPr lang="nl-NL" sz="3000" dirty="0"/>
            </a:br>
            <a:r>
              <a:rPr lang="nl-NL" sz="3000" dirty="0"/>
              <a:t/>
            </a:r>
            <a:br>
              <a:rPr lang="nl-NL" sz="3000" dirty="0"/>
            </a:br>
            <a:r>
              <a:rPr lang="nl-NL" sz="3000" dirty="0"/>
              <a:t>- Belize, Midden Amerika</a:t>
            </a:r>
            <a:br>
              <a:rPr lang="nl-NL" sz="3000" dirty="0"/>
            </a:br>
            <a:r>
              <a:rPr lang="nl-NL" sz="3000" dirty="0"/>
              <a:t/>
            </a:r>
            <a:br>
              <a:rPr lang="nl-NL" sz="3000" dirty="0"/>
            </a:br>
            <a:r>
              <a:rPr lang="nl-NL" sz="3000" dirty="0"/>
              <a:t>- natuur beschermen</a:t>
            </a:r>
            <a:br>
              <a:rPr lang="nl-NL" sz="3000" dirty="0"/>
            </a:br>
            <a:r>
              <a:rPr lang="nl-NL" sz="3000" dirty="0"/>
              <a:t/>
            </a:r>
            <a:br>
              <a:rPr lang="nl-NL" sz="3000" dirty="0"/>
            </a:br>
            <a:r>
              <a:rPr lang="nl-NL" sz="3000" dirty="0"/>
              <a:t>- nieuwste gebied</a:t>
            </a:r>
            <a:br>
              <a:rPr lang="nl-NL" sz="3000" dirty="0"/>
            </a:br>
            <a:r>
              <a:rPr lang="nl-NL" sz="3000" dirty="0"/>
              <a:t/>
            </a:r>
            <a:br>
              <a:rPr lang="nl-NL" sz="3000" dirty="0"/>
            </a:br>
            <a:r>
              <a:rPr lang="nl-NL" sz="3000" dirty="0"/>
              <a:t>- moddervlakte</a:t>
            </a:r>
            <a:br>
              <a:rPr lang="nl-NL" sz="3000" dirty="0"/>
            </a:br>
            <a:r>
              <a:rPr lang="nl-NL" sz="3000" dirty="0"/>
              <a:t/>
            </a:r>
            <a:br>
              <a:rPr lang="nl-NL" sz="3000" dirty="0"/>
            </a:br>
            <a:r>
              <a:rPr lang="nl-NL" sz="3000" dirty="0"/>
              <a:t>- tropisch droogbos</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t>
            </a:r>
            <a:endParaRPr lang="nl-NL" sz="3000" dirty="0"/>
          </a:p>
        </p:txBody>
      </p:sp>
      <p:pic>
        <p:nvPicPr>
          <p:cNvPr id="10246" name="Picture 6" descr="Pixel kaart Stockfoto's, Rechtenvrije Pixel kaart afbeeldingen ...">
            <a:extLst>
              <a:ext uri="{FF2B5EF4-FFF2-40B4-BE49-F238E27FC236}">
                <a16:creationId xmlns="" xmlns:a16="http://schemas.microsoft.com/office/drawing/2014/main" id="{94CD97FB-2632-4C99-93AD-0F7A32A9E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603" y="4724399"/>
            <a:ext cx="2514600" cy="1819275"/>
          </a:xfrm>
          <a:prstGeom prst="rect">
            <a:avLst/>
          </a:prstGeom>
          <a:noFill/>
          <a:extLst>
            <a:ext uri="{909E8E84-426E-40DD-AFC4-6F175D3DCCD1}">
              <a14:hiddenFill xmlns:a14="http://schemas.microsoft.com/office/drawing/2010/main">
                <a:solidFill>
                  <a:srgbClr val="FFFFFF"/>
                </a:solidFill>
              </a14:hiddenFill>
            </a:ext>
          </a:extLst>
        </p:spPr>
      </p:pic>
      <p:sp>
        <p:nvSpPr>
          <p:cNvPr id="8" name="Ovaal 7">
            <a:extLst>
              <a:ext uri="{FF2B5EF4-FFF2-40B4-BE49-F238E27FC236}">
                <a16:creationId xmlns="" xmlns:a16="http://schemas.microsoft.com/office/drawing/2014/main" id="{F7A14B97-A34D-43C0-9795-3974D4032607}"/>
              </a:ext>
            </a:extLst>
          </p:cNvPr>
          <p:cNvSpPr/>
          <p:nvPr/>
        </p:nvSpPr>
        <p:spPr>
          <a:xfrm>
            <a:off x="9709079" y="5537771"/>
            <a:ext cx="226031" cy="19520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5143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roeikas, gebouw, buiten, brug&#10;&#10;Automatisch gegenereerde beschrijving">
            <a:extLst>
              <a:ext uri="{FF2B5EF4-FFF2-40B4-BE49-F238E27FC236}">
                <a16:creationId xmlns="" xmlns:a16="http://schemas.microsoft.com/office/drawing/2014/main" id="{1E5E607E-7C1C-49C0-8263-67BEE14A5CCA}"/>
              </a:ext>
            </a:extLst>
          </p:cNvPr>
          <p:cNvPicPr>
            <a:picLocks noChangeAspect="1"/>
          </p:cNvPicPr>
          <p:nvPr/>
        </p:nvPicPr>
        <p:blipFill rotWithShape="1">
          <a:blip r:embed="rId3">
            <a:extLst>
              <a:ext uri="{28A0092B-C50C-407E-A947-70E740481C1C}">
                <a14:useLocalDpi xmlns:a14="http://schemas.microsoft.com/office/drawing/2010/main" val="0"/>
              </a:ext>
            </a:extLst>
          </a:blip>
          <a:srcRect l="8874" r="9519"/>
          <a:stretch/>
        </p:blipFill>
        <p:spPr>
          <a:xfrm>
            <a:off x="0" y="0"/>
            <a:ext cx="8273143" cy="5707141"/>
          </a:xfrm>
          <a:prstGeom prst="rect">
            <a:avLst/>
          </a:prstGeom>
        </p:spPr>
      </p:pic>
      <p:pic>
        <p:nvPicPr>
          <p:cNvPr id="11266" name="Picture 2" descr="Burgers' Mangrove - Wikipedia">
            <a:extLst>
              <a:ext uri="{FF2B5EF4-FFF2-40B4-BE49-F238E27FC236}">
                <a16:creationId xmlns="" xmlns:a16="http://schemas.microsoft.com/office/drawing/2014/main" id="{AA5076AC-4A65-4A68-8428-A3A1EF1AE6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9" b="16194"/>
          <a:stretch/>
        </p:blipFill>
        <p:spPr bwMode="auto">
          <a:xfrm>
            <a:off x="8389255" y="374"/>
            <a:ext cx="3802743" cy="19611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dier, insect, bloem, distel&#10;&#10;Automatisch gegenereerde beschrijving">
            <a:extLst>
              <a:ext uri="{FF2B5EF4-FFF2-40B4-BE49-F238E27FC236}">
                <a16:creationId xmlns="" xmlns:a16="http://schemas.microsoft.com/office/drawing/2014/main" id="{CE49B291-CE95-4D37-90CF-B9C58356BC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452" b="10192"/>
          <a:stretch/>
        </p:blipFill>
        <p:spPr>
          <a:xfrm>
            <a:off x="8389254" y="3744686"/>
            <a:ext cx="3802746" cy="1961100"/>
          </a:xfrm>
          <a:prstGeom prst="rect">
            <a:avLst/>
          </a:prstGeom>
        </p:spPr>
      </p:pic>
      <p:pic>
        <p:nvPicPr>
          <p:cNvPr id="9" name="Afbeelding 8" descr="Afbeelding met dier, buiten, gras, water&#10;&#10;Automatisch gegenereerde beschrijving">
            <a:extLst>
              <a:ext uri="{FF2B5EF4-FFF2-40B4-BE49-F238E27FC236}">
                <a16:creationId xmlns="" xmlns:a16="http://schemas.microsoft.com/office/drawing/2014/main" id="{25BB38D5-8674-4F42-AF07-C599B90EF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73" y="3604842"/>
            <a:ext cx="2917370" cy="1944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Afbeelding 10" descr="Afbeelding met dier, buiten, vogel, voedsel&#10;&#10;Automatisch gegenereerde beschrijving">
            <a:extLst>
              <a:ext uri="{FF2B5EF4-FFF2-40B4-BE49-F238E27FC236}">
                <a16:creationId xmlns="" xmlns:a16="http://schemas.microsoft.com/office/drawing/2014/main" id="{8725F163-E047-4F1F-A1D3-5D52D460C3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44" b="17000"/>
          <a:stretch/>
        </p:blipFill>
        <p:spPr>
          <a:xfrm>
            <a:off x="8389254" y="1961474"/>
            <a:ext cx="3802743" cy="1961100"/>
          </a:xfrm>
          <a:prstGeom prst="rect">
            <a:avLst/>
          </a:prstGeom>
        </p:spPr>
      </p:pic>
    </p:spTree>
    <p:extLst>
      <p:ext uri="{BB962C8B-B14F-4D97-AF65-F5344CB8AC3E}">
        <p14:creationId xmlns:p14="http://schemas.microsoft.com/office/powerpoint/2010/main" val="19051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 xmlns:a16="http://schemas.microsoft.com/office/drawing/2014/main" id="{51562455-3380-4A01-9267-6F042AAE6AE9}"/>
              </a:ext>
            </a:extLst>
          </p:cNvPr>
          <p:cNvSpPr txBox="1">
            <a:spLocks/>
          </p:cNvSpPr>
          <p:nvPr/>
        </p:nvSpPr>
        <p:spPr>
          <a:xfrm>
            <a:off x="6096000" y="790039"/>
            <a:ext cx="5754688" cy="5876925"/>
          </a:xfrm>
          <a:prstGeom prst="rect">
            <a:avLst/>
          </a:prstGeom>
        </p:spPr>
        <p:txBody>
          <a:bodyPr/>
          <a:lstStyle>
            <a:lvl1pPr algn="ctr" defTabSz="914400" rtl="0" eaLnBrk="1" latinLnBrk="0" hangingPunct="1">
              <a:spcBef>
                <a:spcPct val="0"/>
              </a:spcBef>
              <a:buNone/>
              <a:defRPr sz="5400" kern="1200" baseline="0">
                <a:solidFill>
                  <a:schemeClr val="tx1"/>
                </a:solidFill>
                <a:latin typeface="+mj-lt"/>
                <a:ea typeface="+mj-ea"/>
                <a:cs typeface="+mj-cs"/>
              </a:defRPr>
            </a:lvl1pPr>
          </a:lstStyle>
          <a:p>
            <a:pPr algn="l">
              <a:lnSpc>
                <a:spcPct val="90000"/>
              </a:lnSpc>
            </a:pPr>
            <a:r>
              <a:rPr lang="nl-NL" sz="4000" dirty="0"/>
              <a:t>De </a:t>
            </a:r>
            <a:r>
              <a:rPr lang="nl-NL" sz="4000" dirty="0" err="1"/>
              <a:t>Desert</a:t>
            </a:r>
            <a:r>
              <a:rPr lang="nl-NL" sz="4000" dirty="0"/>
              <a:t/>
            </a:r>
            <a:br>
              <a:rPr lang="nl-NL" sz="4000" dirty="0"/>
            </a:br>
            <a:r>
              <a:rPr lang="nl-NL" sz="3000" dirty="0"/>
              <a:t/>
            </a:r>
            <a:br>
              <a:rPr lang="nl-NL" sz="3000" dirty="0"/>
            </a:br>
            <a:r>
              <a:rPr lang="nl-NL" sz="3000" dirty="0"/>
              <a:t/>
            </a:r>
            <a:br>
              <a:rPr lang="nl-NL" sz="3000" dirty="0"/>
            </a:br>
            <a:r>
              <a:rPr lang="nl-NL" sz="3000" dirty="0"/>
              <a:t>- woestijn</a:t>
            </a:r>
            <a:br>
              <a:rPr lang="nl-NL" sz="3000" dirty="0"/>
            </a:br>
            <a:r>
              <a:rPr lang="nl-NL" sz="3000" dirty="0"/>
              <a:t/>
            </a:r>
            <a:br>
              <a:rPr lang="nl-NL" sz="3000" dirty="0"/>
            </a:br>
            <a:r>
              <a:rPr lang="nl-NL" sz="3000" dirty="0"/>
              <a:t>- </a:t>
            </a:r>
            <a:r>
              <a:rPr lang="nl-NL" sz="3000" dirty="0" err="1"/>
              <a:t>Sanora</a:t>
            </a:r>
            <a:r>
              <a:rPr lang="nl-NL" sz="3000" dirty="0"/>
              <a:t>, in Amerika</a:t>
            </a:r>
            <a:br>
              <a:rPr lang="nl-NL" sz="3000" dirty="0"/>
            </a:br>
            <a:r>
              <a:rPr lang="nl-NL" sz="3000" dirty="0"/>
              <a:t/>
            </a:r>
            <a:br>
              <a:rPr lang="nl-NL" sz="3000" dirty="0"/>
            </a:br>
            <a:r>
              <a:rPr lang="nl-NL" sz="3000" dirty="0"/>
              <a:t>- droog, warm</a:t>
            </a:r>
            <a:br>
              <a:rPr lang="nl-NL" sz="3000" dirty="0"/>
            </a:br>
            <a:r>
              <a:rPr lang="nl-NL" sz="3000" dirty="0"/>
              <a:t/>
            </a:r>
            <a:br>
              <a:rPr lang="nl-NL" sz="3000" dirty="0"/>
            </a:br>
            <a:r>
              <a:rPr lang="nl-NL" sz="3000" dirty="0"/>
              <a:t>- kan ook koud worden!</a:t>
            </a:r>
          </a:p>
          <a:p>
            <a:pPr algn="l">
              <a:lnSpc>
                <a:spcPct val="90000"/>
              </a:lnSpc>
            </a:pPr>
            <a:endParaRPr lang="nl-NL" sz="3000" dirty="0"/>
          </a:p>
          <a:p>
            <a:pPr algn="l">
              <a:lnSpc>
                <a:spcPct val="90000"/>
              </a:lnSpc>
            </a:pPr>
            <a:r>
              <a:rPr lang="nl-NL" sz="3000" dirty="0"/>
              <a:t>- </a:t>
            </a:r>
            <a:r>
              <a:rPr lang="nl-NL" sz="3000" dirty="0" err="1"/>
              <a:t>Soccoro</a:t>
            </a:r>
            <a:r>
              <a:rPr lang="nl-NL" sz="3000" dirty="0"/>
              <a:t> duif </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altLang="nl-NL" sz="3200" dirty="0">
                <a:latin typeface="Arial" panose="020B0604020202020204" pitchFamily="34" charset="0"/>
                <a:cs typeface="Arial" panose="020B0604020202020204" pitchFamily="34" charset="0"/>
              </a:rPr>
              <a:t/>
            </a:r>
            <a:br>
              <a:rPr lang="nl-NL" altLang="nl-NL" sz="3200" dirty="0">
                <a:latin typeface="Arial" panose="020B0604020202020204" pitchFamily="34" charset="0"/>
                <a:cs typeface="Arial" panose="020B0604020202020204" pitchFamily="34" charset="0"/>
              </a:rPr>
            </a:br>
            <a:r>
              <a:rPr lang="nl-NL" altLang="nl-NL" sz="3200" dirty="0">
                <a:latin typeface="Arial" panose="020B0604020202020204" pitchFamily="34" charset="0"/>
                <a:cs typeface="Arial" panose="020B0604020202020204" pitchFamily="34" charset="0"/>
              </a:rPr>
              <a:t> </a:t>
            </a:r>
            <a:endParaRPr lang="nl-NL" sz="3000" dirty="0"/>
          </a:p>
        </p:txBody>
      </p:sp>
    </p:spTree>
    <p:extLst>
      <p:ext uri="{BB962C8B-B14F-4D97-AF65-F5344CB8AC3E}">
        <p14:creationId xmlns:p14="http://schemas.microsoft.com/office/powerpoint/2010/main" val="64235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Onthulling metershoog kunstwerk | Burgers' Zoo in Arnhem">
            <a:extLst>
              <a:ext uri="{FF2B5EF4-FFF2-40B4-BE49-F238E27FC236}">
                <a16:creationId xmlns="" xmlns:a16="http://schemas.microsoft.com/office/drawing/2014/main" id="{237D159C-AAC2-468C-8463-62E531672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17"/>
          <a:stretch/>
        </p:blipFill>
        <p:spPr bwMode="auto">
          <a:xfrm>
            <a:off x="0" y="0"/>
            <a:ext cx="6877866" cy="3360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rgers' Zoo is natuurlijk rookvrij! | Burgers' Zoo in Arnhem">
            <a:extLst>
              <a:ext uri="{FF2B5EF4-FFF2-40B4-BE49-F238E27FC236}">
                <a16:creationId xmlns="" xmlns:a16="http://schemas.microsoft.com/office/drawing/2014/main" id="{DE3392E8-761A-4254-BA6D-E24A8981FB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3" b="3674"/>
          <a:stretch/>
        </p:blipFill>
        <p:spPr bwMode="auto">
          <a:xfrm>
            <a:off x="7000240" y="2771686"/>
            <a:ext cx="5191759" cy="29382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wartvoetpinguin | Burgers' Zoo in Arnhem">
            <a:extLst>
              <a:ext uri="{FF2B5EF4-FFF2-40B4-BE49-F238E27FC236}">
                <a16:creationId xmlns="" xmlns:a16="http://schemas.microsoft.com/office/drawing/2014/main" id="{607BF30A-4418-4329-9869-B74701B1660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9" b="4614"/>
          <a:stretch/>
        </p:blipFill>
        <p:spPr bwMode="auto">
          <a:xfrm>
            <a:off x="7000241" y="0"/>
            <a:ext cx="5191759" cy="2771686"/>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buiten, olifant, dier, gras&#10;&#10;Automatisch gegenereerde beschrijving">
            <a:extLst>
              <a:ext uri="{FF2B5EF4-FFF2-40B4-BE49-F238E27FC236}">
                <a16:creationId xmlns="" xmlns:a16="http://schemas.microsoft.com/office/drawing/2014/main" id="{0A8D9CBD-3A63-4BE0-86D6-1927D166BA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184"/>
          <a:stretch/>
        </p:blipFill>
        <p:spPr>
          <a:xfrm>
            <a:off x="3434080" y="3429001"/>
            <a:ext cx="3440731" cy="2280919"/>
          </a:xfrm>
          <a:prstGeom prst="rect">
            <a:avLst/>
          </a:prstGeom>
        </p:spPr>
      </p:pic>
      <p:pic>
        <p:nvPicPr>
          <p:cNvPr id="1038" name="Picture 14" descr="Rondleiding Ocean | Safari Meeting Centre midden in Burgers' Zoo!">
            <a:extLst>
              <a:ext uri="{FF2B5EF4-FFF2-40B4-BE49-F238E27FC236}">
                <a16:creationId xmlns="" xmlns:a16="http://schemas.microsoft.com/office/drawing/2014/main" id="{90EF6678-9B05-458B-B025-B798ADC3BC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14" b="4004"/>
          <a:stretch/>
        </p:blipFill>
        <p:spPr bwMode="auto">
          <a:xfrm>
            <a:off x="-3055" y="3429000"/>
            <a:ext cx="3680975" cy="228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38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rots, buiten, rotsachtig, staand&#10;&#10;Automatisch gegenereerde beschrijving">
            <a:extLst>
              <a:ext uri="{FF2B5EF4-FFF2-40B4-BE49-F238E27FC236}">
                <a16:creationId xmlns="" xmlns:a16="http://schemas.microsoft.com/office/drawing/2014/main" id="{E15B0DBD-2F17-4026-BBB0-41B1A7C41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114"/>
            <a:ext cx="8679558" cy="5785828"/>
          </a:xfrm>
          <a:prstGeom prst="rect">
            <a:avLst/>
          </a:prstGeom>
        </p:spPr>
      </p:pic>
      <p:pic>
        <p:nvPicPr>
          <p:cNvPr id="7" name="Afbeelding 6" descr="Afbeelding met dier, buiten, zoogdier, schapen&#10;&#10;Automatisch gegenereerde beschrijving">
            <a:extLst>
              <a:ext uri="{FF2B5EF4-FFF2-40B4-BE49-F238E27FC236}">
                <a16:creationId xmlns="" xmlns:a16="http://schemas.microsoft.com/office/drawing/2014/main" id="{F44FE125-DFE5-4018-B5DF-DCDC7F771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8228" y="0"/>
            <a:ext cx="3323771" cy="2215639"/>
          </a:xfrm>
          <a:prstGeom prst="rect">
            <a:avLst/>
          </a:prstGeom>
        </p:spPr>
      </p:pic>
      <p:pic>
        <p:nvPicPr>
          <p:cNvPr id="9" name="Afbeelding 8" descr="Afbeelding met dier, zoogdier, lynx, zitten&#10;&#10;Automatisch gegenereerde beschrijving">
            <a:extLst>
              <a:ext uri="{FF2B5EF4-FFF2-40B4-BE49-F238E27FC236}">
                <a16:creationId xmlns="" xmlns:a16="http://schemas.microsoft.com/office/drawing/2014/main" id="{0FA1785E-67AE-4268-9C81-2CC58B1810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88" y="2882457"/>
            <a:ext cx="1925912" cy="2567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Afbeelding 10" descr="Afbeelding met schapen, zoogdier, dier, buiten&#10;&#10;Automatisch gegenereerde beschrijving">
            <a:extLst>
              <a:ext uri="{FF2B5EF4-FFF2-40B4-BE49-F238E27FC236}">
                <a16:creationId xmlns="" xmlns:a16="http://schemas.microsoft.com/office/drawing/2014/main" id="{53A513AA-4D73-465E-9E6E-DBF621D7AA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80" b="7470"/>
          <a:stretch/>
        </p:blipFill>
        <p:spPr>
          <a:xfrm>
            <a:off x="8829189" y="1797086"/>
            <a:ext cx="3381827" cy="1959428"/>
          </a:xfrm>
          <a:prstGeom prst="rect">
            <a:avLst/>
          </a:prstGeom>
        </p:spPr>
      </p:pic>
      <p:pic>
        <p:nvPicPr>
          <p:cNvPr id="17" name="Afbeelding 16" descr="Afbeelding met vogel, buiten, dier, filiaal&#10;&#10;Automatisch gegenereerde beschrijving">
            <a:extLst>
              <a:ext uri="{FF2B5EF4-FFF2-40B4-BE49-F238E27FC236}">
                <a16:creationId xmlns="" xmlns:a16="http://schemas.microsoft.com/office/drawing/2014/main" id="{146F9C6E-A4D2-49F5-AFFB-AF4022FEDA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81" t="11650" r="1522" b="4658"/>
          <a:stretch/>
        </p:blipFill>
        <p:spPr>
          <a:xfrm>
            <a:off x="8829189" y="3756514"/>
            <a:ext cx="3362810" cy="1913200"/>
          </a:xfrm>
          <a:prstGeom prst="rect">
            <a:avLst/>
          </a:prstGeom>
        </p:spPr>
      </p:pic>
    </p:spTree>
    <p:extLst>
      <p:ext uri="{BB962C8B-B14F-4D97-AF65-F5344CB8AC3E}">
        <p14:creationId xmlns:p14="http://schemas.microsoft.com/office/powerpoint/2010/main" val="365020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etende panter">
            <a:extLst>
              <a:ext uri="{FF2B5EF4-FFF2-40B4-BE49-F238E27FC236}">
                <a16:creationId xmlns="" xmlns:a16="http://schemas.microsoft.com/office/drawing/2014/main" id="{9612E2C1-4CFA-41DA-AE93-B96CFD408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433" y="1151216"/>
            <a:ext cx="4555567" cy="455556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 xmlns:a16="http://schemas.microsoft.com/office/drawing/2014/main" id="{5709A11C-7748-448F-B47E-BCBC803BBD5C}"/>
              </a:ext>
            </a:extLst>
          </p:cNvPr>
          <p:cNvSpPr txBox="1">
            <a:spLocks/>
          </p:cNvSpPr>
          <p:nvPr/>
        </p:nvSpPr>
        <p:spPr>
          <a:xfrm>
            <a:off x="3573315" y="158857"/>
            <a:ext cx="5045369"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r>
              <a:rPr lang="nl-NL" dirty="0"/>
              <a:t>Zoo lekker!!</a:t>
            </a:r>
          </a:p>
        </p:txBody>
      </p:sp>
      <p:pic>
        <p:nvPicPr>
          <p:cNvPr id="9" name="Afbeelding 8">
            <a:extLst>
              <a:ext uri="{FF2B5EF4-FFF2-40B4-BE49-F238E27FC236}">
                <a16:creationId xmlns="" xmlns:a16="http://schemas.microsoft.com/office/drawing/2014/main" id="{F8BB3EE3-7680-43A9-8254-7C51F08C00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88" r="37368"/>
          <a:stretch/>
        </p:blipFill>
        <p:spPr>
          <a:xfrm>
            <a:off x="0" y="1151216"/>
            <a:ext cx="3249145" cy="4555567"/>
          </a:xfrm>
          <a:prstGeom prst="rect">
            <a:avLst/>
          </a:prstGeom>
        </p:spPr>
      </p:pic>
      <p:pic>
        <p:nvPicPr>
          <p:cNvPr id="2" name="Afbeelding 1"/>
          <p:cNvPicPr>
            <a:picLocks noChangeAspect="1"/>
          </p:cNvPicPr>
          <p:nvPr/>
        </p:nvPicPr>
        <p:blipFill rotWithShape="1">
          <a:blip r:embed="rId5" cstate="print">
            <a:extLst>
              <a:ext uri="{28A0092B-C50C-407E-A947-70E740481C1C}">
                <a14:useLocalDpi xmlns:a14="http://schemas.microsoft.com/office/drawing/2010/main" val="0"/>
              </a:ext>
            </a:extLst>
          </a:blip>
          <a:srcRect l="14247"/>
          <a:stretch/>
        </p:blipFill>
        <p:spPr>
          <a:xfrm>
            <a:off x="1812757" y="1146665"/>
            <a:ext cx="2606628" cy="4560117"/>
          </a:xfrm>
          <a:prstGeom prst="rect">
            <a:avLst/>
          </a:prstGeom>
        </p:spPr>
      </p:pic>
      <p:pic>
        <p:nvPicPr>
          <p:cNvPr id="3" name="Afbeelding 2"/>
          <p:cNvPicPr>
            <a:picLocks noChangeAspect="1"/>
          </p:cNvPicPr>
          <p:nvPr/>
        </p:nvPicPr>
        <p:blipFill rotWithShape="1">
          <a:blip r:embed="rId6" cstate="print">
            <a:extLst>
              <a:ext uri="{28A0092B-C50C-407E-A947-70E740481C1C}">
                <a14:useLocalDpi xmlns:a14="http://schemas.microsoft.com/office/drawing/2010/main" val="0"/>
              </a:ext>
            </a:extLst>
          </a:blip>
          <a:srcRect l="15287" t="-283" r="36046" b="-1"/>
          <a:stretch/>
        </p:blipFill>
        <p:spPr>
          <a:xfrm>
            <a:off x="4130860" y="1146664"/>
            <a:ext cx="3930278" cy="4555567"/>
          </a:xfrm>
          <a:prstGeom prst="rect">
            <a:avLst/>
          </a:prstGeom>
        </p:spPr>
      </p:pic>
    </p:spTree>
    <p:extLst>
      <p:ext uri="{BB962C8B-B14F-4D97-AF65-F5344CB8AC3E}">
        <p14:creationId xmlns:p14="http://schemas.microsoft.com/office/powerpoint/2010/main" val="173325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35189" y="260351"/>
            <a:ext cx="7489825" cy="904875"/>
          </a:xfrm>
          <a:prstGeom prst="rect">
            <a:avLst/>
          </a:prstGeom>
        </p:spPr>
        <p:txBody>
          <a:bodyPr>
            <a:spAutoFit/>
          </a:bodyPr>
          <a:lstStyle/>
          <a:p>
            <a:pPr marL="342900" indent="-342900" algn="ctr">
              <a:spcBef>
                <a:spcPct val="20000"/>
              </a:spcBef>
              <a:defRPr/>
            </a:pPr>
            <a:endParaRPr lang="nl-NL" sz="2400" kern="0" dirty="0">
              <a:solidFill>
                <a:schemeClr val="bg1"/>
              </a:solidFill>
              <a:cs typeface="Arial" charset="0"/>
            </a:endParaRPr>
          </a:p>
          <a:p>
            <a:pPr>
              <a:spcBef>
                <a:spcPct val="20000"/>
              </a:spcBef>
              <a:defRPr/>
            </a:pPr>
            <a:endParaRPr lang="nl-NL" sz="2400" kern="0" dirty="0">
              <a:solidFill>
                <a:schemeClr val="bg1"/>
              </a:solidFill>
              <a:cs typeface="Arial" charset="0"/>
            </a:endParaRPr>
          </a:p>
        </p:txBody>
      </p:sp>
      <p:pic>
        <p:nvPicPr>
          <p:cNvPr id="5" name="Picture 4" descr="J:\Stagiaire Educatie (Mandy)\Foto's Voedingscentrum\SDC11968.JPG">
            <a:extLst>
              <a:ext uri="{FF2B5EF4-FFF2-40B4-BE49-F238E27FC236}">
                <a16:creationId xmlns="" xmlns:a16="http://schemas.microsoft.com/office/drawing/2014/main" id="{5F5E0391-EC2B-44F7-97FB-B8FE905A36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3642" y="119949"/>
            <a:ext cx="2728306" cy="363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J:\Stagiaire Educatie (Mandy)\Foto's Voedingscentrum\SDC11971.JPG">
            <a:extLst>
              <a:ext uri="{FF2B5EF4-FFF2-40B4-BE49-F238E27FC236}">
                <a16:creationId xmlns="" xmlns:a16="http://schemas.microsoft.com/office/drawing/2014/main" id="{98F926F5-4AF3-4F45-B6F0-ADAC1DF69B7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1296" t="3728" b="22924"/>
          <a:stretch/>
        </p:blipFill>
        <p:spPr bwMode="auto">
          <a:xfrm>
            <a:off x="0" y="108798"/>
            <a:ext cx="3311912" cy="26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 xmlns:a16="http://schemas.microsoft.com/office/drawing/2014/main" id="{8AFACDFC-E8A7-422E-8FFE-591BAB6AD869}"/>
              </a:ext>
            </a:extLst>
          </p:cNvPr>
          <p:cNvPicPr>
            <a:picLocks noChangeAspect="1"/>
          </p:cNvPicPr>
          <p:nvPr/>
        </p:nvPicPr>
        <p:blipFill rotWithShape="1">
          <a:blip r:embed="rId5"/>
          <a:srcRect b="14219"/>
          <a:stretch/>
        </p:blipFill>
        <p:spPr>
          <a:xfrm>
            <a:off x="9002334" y="107804"/>
            <a:ext cx="3197099" cy="3649450"/>
          </a:xfrm>
          <a:prstGeom prst="rect">
            <a:avLst/>
          </a:prstGeom>
        </p:spPr>
      </p:pic>
      <p:pic>
        <p:nvPicPr>
          <p:cNvPr id="9" name="Afbeelding 8">
            <a:extLst>
              <a:ext uri="{FF2B5EF4-FFF2-40B4-BE49-F238E27FC236}">
                <a16:creationId xmlns="" xmlns:a16="http://schemas.microsoft.com/office/drawing/2014/main" id="{DB5BF699-E25C-4F6F-873F-D040C0C764D3}"/>
              </a:ext>
            </a:extLst>
          </p:cNvPr>
          <p:cNvPicPr>
            <a:picLocks noChangeAspect="1"/>
          </p:cNvPicPr>
          <p:nvPr/>
        </p:nvPicPr>
        <p:blipFill rotWithShape="1">
          <a:blip r:embed="rId6"/>
          <a:srcRect b="592"/>
          <a:stretch/>
        </p:blipFill>
        <p:spPr>
          <a:xfrm>
            <a:off x="3432553" y="1932529"/>
            <a:ext cx="2643191" cy="3610100"/>
          </a:xfrm>
          <a:prstGeom prst="rect">
            <a:avLst/>
          </a:prstGeom>
        </p:spPr>
      </p:pic>
      <p:pic>
        <p:nvPicPr>
          <p:cNvPr id="11" name="Afbeelding 10">
            <a:extLst>
              <a:ext uri="{FF2B5EF4-FFF2-40B4-BE49-F238E27FC236}">
                <a16:creationId xmlns="" xmlns:a16="http://schemas.microsoft.com/office/drawing/2014/main" id="{00F895AF-E801-4D3F-A5F8-7B8DFD6915BD}"/>
              </a:ext>
            </a:extLst>
          </p:cNvPr>
          <p:cNvPicPr>
            <a:picLocks noChangeAspect="1"/>
          </p:cNvPicPr>
          <p:nvPr/>
        </p:nvPicPr>
        <p:blipFill>
          <a:blip r:embed="rId7"/>
          <a:stretch>
            <a:fillRect/>
          </a:stretch>
        </p:blipFill>
        <p:spPr>
          <a:xfrm>
            <a:off x="3412298" y="107803"/>
            <a:ext cx="2683702" cy="1737741"/>
          </a:xfrm>
          <a:prstGeom prst="rect">
            <a:avLst/>
          </a:prstGeom>
        </p:spPr>
      </p:pic>
      <p:pic>
        <p:nvPicPr>
          <p:cNvPr id="13" name="Afbeelding 12">
            <a:extLst>
              <a:ext uri="{FF2B5EF4-FFF2-40B4-BE49-F238E27FC236}">
                <a16:creationId xmlns="" xmlns:a16="http://schemas.microsoft.com/office/drawing/2014/main" id="{23ACD466-7292-43D0-96B6-144C32A59808}"/>
              </a:ext>
            </a:extLst>
          </p:cNvPr>
          <p:cNvPicPr>
            <a:picLocks noChangeAspect="1"/>
          </p:cNvPicPr>
          <p:nvPr/>
        </p:nvPicPr>
        <p:blipFill rotWithShape="1">
          <a:blip r:embed="rId8"/>
          <a:srcRect l="11861" r="4438"/>
          <a:stretch/>
        </p:blipFill>
        <p:spPr>
          <a:xfrm rot="16200000">
            <a:off x="6681182" y="3339630"/>
            <a:ext cx="1695459" cy="2710538"/>
          </a:xfrm>
          <a:prstGeom prst="rect">
            <a:avLst/>
          </a:prstGeom>
        </p:spPr>
      </p:pic>
      <p:pic>
        <p:nvPicPr>
          <p:cNvPr id="14" name="Afbeelding 13">
            <a:extLst>
              <a:ext uri="{FF2B5EF4-FFF2-40B4-BE49-F238E27FC236}">
                <a16:creationId xmlns="" xmlns:a16="http://schemas.microsoft.com/office/drawing/2014/main" id="{C0490CF3-4B00-48E4-BF0D-8FAE632AF93A}"/>
              </a:ext>
            </a:extLst>
          </p:cNvPr>
          <p:cNvPicPr>
            <a:picLocks noChangeAspect="1"/>
          </p:cNvPicPr>
          <p:nvPr/>
        </p:nvPicPr>
        <p:blipFill rotWithShape="1">
          <a:blip r:embed="rId9"/>
          <a:srcRect b="21989"/>
          <a:stretch/>
        </p:blipFill>
        <p:spPr>
          <a:xfrm>
            <a:off x="9002334" y="3847168"/>
            <a:ext cx="3191021" cy="1695461"/>
          </a:xfrm>
          <a:prstGeom prst="rect">
            <a:avLst/>
          </a:prstGeom>
        </p:spPr>
      </p:pic>
      <p:pic>
        <p:nvPicPr>
          <p:cNvPr id="15" name="Afbeelding 14">
            <a:extLst>
              <a:ext uri="{FF2B5EF4-FFF2-40B4-BE49-F238E27FC236}">
                <a16:creationId xmlns="" xmlns:a16="http://schemas.microsoft.com/office/drawing/2014/main" id="{DE1139E6-1601-4521-BC26-39FC19A70954}"/>
              </a:ext>
            </a:extLst>
          </p:cNvPr>
          <p:cNvPicPr>
            <a:picLocks noChangeAspect="1"/>
          </p:cNvPicPr>
          <p:nvPr/>
        </p:nvPicPr>
        <p:blipFill rotWithShape="1">
          <a:blip r:embed="rId10"/>
          <a:srcRect t="14853"/>
          <a:stretch/>
        </p:blipFill>
        <p:spPr>
          <a:xfrm>
            <a:off x="0" y="2832409"/>
            <a:ext cx="3311912" cy="2710221"/>
          </a:xfrm>
          <a:prstGeom prst="rect">
            <a:avLst/>
          </a:prstGeom>
        </p:spPr>
      </p:pic>
    </p:spTree>
    <p:extLst>
      <p:ext uri="{BB962C8B-B14F-4D97-AF65-F5344CB8AC3E}">
        <p14:creationId xmlns:p14="http://schemas.microsoft.com/office/powerpoint/2010/main" val="3995186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Stagiaire Educatie (Mandy)\Foto's Voedingscentrum\SDC11997.JPG">
            <a:extLst>
              <a:ext uri="{FF2B5EF4-FFF2-40B4-BE49-F238E27FC236}">
                <a16:creationId xmlns="" xmlns:a16="http://schemas.microsoft.com/office/drawing/2014/main" id="{7A6B0991-55B3-43BC-AEA0-BFE5BE2F10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310" r="4805"/>
          <a:stretch/>
        </p:blipFill>
        <p:spPr bwMode="auto">
          <a:xfrm>
            <a:off x="0" y="115435"/>
            <a:ext cx="5410604" cy="55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J:\Stagiaire Educatie (Mandy)\Foto's Voedingscentrum\SDC11989.JPG">
            <a:extLst>
              <a:ext uri="{FF2B5EF4-FFF2-40B4-BE49-F238E27FC236}">
                <a16:creationId xmlns="" xmlns:a16="http://schemas.microsoft.com/office/drawing/2014/main" id="{8F8EAA23-5D99-4CCB-BDA4-14BA0EB2D5E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0085" r="11843"/>
          <a:stretch/>
        </p:blipFill>
        <p:spPr bwMode="auto">
          <a:xfrm>
            <a:off x="7343380" y="2827740"/>
            <a:ext cx="1892968" cy="287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J:\Stagiaire Educatie (Mandy)\Foto's Voedingscentrum\SDC11988.JPG">
            <a:extLst>
              <a:ext uri="{FF2B5EF4-FFF2-40B4-BE49-F238E27FC236}">
                <a16:creationId xmlns="" xmlns:a16="http://schemas.microsoft.com/office/drawing/2014/main" id="{4F2789B3-29DF-40D7-AAC6-3AA7B54FC68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2789" r="13246" b="5477"/>
          <a:stretch/>
        </p:blipFill>
        <p:spPr bwMode="auto">
          <a:xfrm>
            <a:off x="5534781" y="2827740"/>
            <a:ext cx="1684422" cy="287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jdelijke aanduiding voor inhoud 3">
            <a:extLst>
              <a:ext uri="{FF2B5EF4-FFF2-40B4-BE49-F238E27FC236}">
                <a16:creationId xmlns="" xmlns:a16="http://schemas.microsoft.com/office/drawing/2014/main" id="{C4531DC8-E02D-40DC-93CF-E6E1A3EF6BC9}"/>
              </a:ext>
            </a:extLst>
          </p:cNvPr>
          <p:cNvPicPr>
            <a:picLocks noChangeAspect="1"/>
          </p:cNvPicPr>
          <p:nvPr/>
        </p:nvPicPr>
        <p:blipFill rotWithShape="1">
          <a:blip r:embed="rId6"/>
          <a:srcRect t="5578" b="7784"/>
          <a:stretch/>
        </p:blipFill>
        <p:spPr>
          <a:xfrm>
            <a:off x="5483905" y="115435"/>
            <a:ext cx="3922819" cy="2548055"/>
          </a:xfrm>
          <a:prstGeom prst="rect">
            <a:avLst/>
          </a:prstGeom>
        </p:spPr>
      </p:pic>
      <p:pic>
        <p:nvPicPr>
          <p:cNvPr id="10" name="Afbeelding 9">
            <a:extLst>
              <a:ext uri="{FF2B5EF4-FFF2-40B4-BE49-F238E27FC236}">
                <a16:creationId xmlns="" xmlns:a16="http://schemas.microsoft.com/office/drawing/2014/main" id="{67796940-B299-4083-A716-AA9F6E1B092B}"/>
              </a:ext>
            </a:extLst>
          </p:cNvPr>
          <p:cNvPicPr>
            <a:picLocks noChangeAspect="1"/>
          </p:cNvPicPr>
          <p:nvPr/>
        </p:nvPicPr>
        <p:blipFill>
          <a:blip r:embed="rId7"/>
          <a:stretch>
            <a:fillRect/>
          </a:stretch>
        </p:blipFill>
        <p:spPr>
          <a:xfrm>
            <a:off x="9366493" y="115434"/>
            <a:ext cx="2825507" cy="2548055"/>
          </a:xfrm>
          <a:prstGeom prst="rect">
            <a:avLst/>
          </a:prstGeom>
        </p:spPr>
      </p:pic>
      <p:pic>
        <p:nvPicPr>
          <p:cNvPr id="1026" name="Picture 2" descr="Voedsel dieren: Moriowormen (per kilo)"/>
          <p:cNvPicPr>
            <a:picLocks noChangeAspect="1" noChangeArrowheads="1"/>
          </p:cNvPicPr>
          <p:nvPr/>
        </p:nvPicPr>
        <p:blipFill rotWithShape="1">
          <a:blip r:embed="rId8">
            <a:extLst>
              <a:ext uri="{28A0092B-C50C-407E-A947-70E740481C1C}">
                <a14:useLocalDpi xmlns:a14="http://schemas.microsoft.com/office/drawing/2010/main" val="0"/>
              </a:ext>
            </a:extLst>
          </a:blip>
          <a:srcRect l="4448" t="3563" r="3846" b="3977"/>
          <a:stretch/>
        </p:blipFill>
        <p:spPr bwMode="auto">
          <a:xfrm>
            <a:off x="9368588" y="2827740"/>
            <a:ext cx="2823411" cy="287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01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J:\Stagiaire Educatie (Mandy)\Foto's Voedingscentrum\SDC1199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35713"/>
            <a:ext cx="7973122" cy="54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 xmlns:a16="http://schemas.microsoft.com/office/drawing/2014/main" id="{27E4EA7C-E12A-4CC7-A926-939B14962ED4}"/>
              </a:ext>
            </a:extLst>
          </p:cNvPr>
          <p:cNvPicPr>
            <a:picLocks noChangeAspect="1"/>
          </p:cNvPicPr>
          <p:nvPr/>
        </p:nvPicPr>
        <p:blipFill rotWithShape="1">
          <a:blip r:embed="rId4">
            <a:extLst>
              <a:ext uri="{28A0092B-C50C-407E-A947-70E740481C1C}">
                <a14:useLocalDpi xmlns:a14="http://schemas.microsoft.com/office/drawing/2010/main" val="0"/>
              </a:ext>
            </a:extLst>
          </a:blip>
          <a:srcRect r="44085"/>
          <a:stretch/>
        </p:blipFill>
        <p:spPr>
          <a:xfrm>
            <a:off x="6796511" y="235713"/>
            <a:ext cx="5395489" cy="5425202"/>
          </a:xfrm>
          <a:prstGeom prst="rect">
            <a:avLst/>
          </a:prstGeom>
        </p:spPr>
      </p:pic>
    </p:spTree>
    <p:extLst>
      <p:ext uri="{BB962C8B-B14F-4D97-AF65-F5344CB8AC3E}">
        <p14:creationId xmlns:p14="http://schemas.microsoft.com/office/powerpoint/2010/main" val="53587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3927"/>
            <a:ext cx="5909989" cy="4515633"/>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989" y="613927"/>
            <a:ext cx="6282011" cy="4515633"/>
          </a:xfrm>
          <a:prstGeom prst="rect">
            <a:avLst/>
          </a:prstGeom>
        </p:spPr>
      </p:pic>
    </p:spTree>
    <p:extLst>
      <p:ext uri="{BB962C8B-B14F-4D97-AF65-F5344CB8AC3E}">
        <p14:creationId xmlns:p14="http://schemas.microsoft.com/office/powerpoint/2010/main" val="809828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b="31848"/>
          <a:stretch/>
        </p:blipFill>
        <p:spPr>
          <a:xfrm>
            <a:off x="3744412" y="424790"/>
            <a:ext cx="4829217" cy="4957662"/>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11316"/>
            <a:ext cx="3620092" cy="2471136"/>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4789"/>
            <a:ext cx="3620092" cy="2413167"/>
          </a:xfrm>
          <a:prstGeom prst="rect">
            <a:avLst/>
          </a:prstGeom>
        </p:spPr>
      </p:pic>
      <p:grpSp>
        <p:nvGrpSpPr>
          <p:cNvPr id="5" name="Group 2"/>
          <p:cNvGrpSpPr>
            <a:grpSpLocks/>
          </p:cNvGrpSpPr>
          <p:nvPr/>
        </p:nvGrpSpPr>
        <p:grpSpPr bwMode="auto">
          <a:xfrm>
            <a:off x="8704578" y="2919663"/>
            <a:ext cx="3503464" cy="2462789"/>
            <a:chOff x="8130" y="3759"/>
            <a:chExt cx="4211" cy="3776"/>
          </a:xfrm>
        </p:grpSpPr>
        <p:pic>
          <p:nvPicPr>
            <p:cNvPr id="6" name="Picture 3" descr="P1030218"/>
            <p:cNvPicPr>
              <a:picLocks noChangeAspect="1" noChangeArrowheads="1"/>
            </p:cNvPicPr>
            <p:nvPr/>
          </p:nvPicPr>
          <p:blipFill rotWithShape="1">
            <a:blip r:embed="rId6">
              <a:extLst>
                <a:ext uri="{28A0092B-C50C-407E-A947-70E740481C1C}">
                  <a14:useLocalDpi xmlns:a14="http://schemas.microsoft.com/office/drawing/2010/main" val="0"/>
                </a:ext>
              </a:extLst>
            </a:blip>
            <a:srcRect l="11710" r="4737"/>
            <a:stretch/>
          </p:blipFill>
          <p:spPr bwMode="auto">
            <a:xfrm>
              <a:off x="8130" y="3759"/>
              <a:ext cx="4211" cy="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p:cNvSpPr>
              <a:spLocks noChangeArrowheads="1"/>
            </p:cNvSpPr>
            <p:nvPr/>
          </p:nvSpPr>
          <p:spPr bwMode="auto">
            <a:xfrm>
              <a:off x="8692" y="6059"/>
              <a:ext cx="285" cy="270"/>
            </a:xfrm>
            <a:prstGeom prst="irregularSeal1">
              <a:avLst/>
            </a:prstGeom>
            <a:solidFill>
              <a:srgbClr val="FF0000"/>
            </a:solidFill>
            <a:ln w="9525">
              <a:solidFill>
                <a:srgbClr val="FF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sp>
          <p:nvSpPr>
            <p:cNvPr id="8" name="AutoShape 5"/>
            <p:cNvSpPr>
              <a:spLocks noChangeArrowheads="1"/>
            </p:cNvSpPr>
            <p:nvPr/>
          </p:nvSpPr>
          <p:spPr bwMode="auto">
            <a:xfrm>
              <a:off x="10864" y="5647"/>
              <a:ext cx="285" cy="270"/>
            </a:xfrm>
            <a:prstGeom prst="irregularSeal1">
              <a:avLst/>
            </a:prstGeom>
            <a:solidFill>
              <a:srgbClr val="FF0000"/>
            </a:solidFill>
            <a:ln w="9525">
              <a:solidFill>
                <a:srgbClr val="FF0000"/>
              </a:solidFill>
              <a:miter lim="800000"/>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nl-NL" altLang="nl-NL" sz="1800"/>
            </a:p>
          </p:txBody>
        </p:sp>
      </p:grpSp>
      <p:pic>
        <p:nvPicPr>
          <p:cNvPr id="9" name="Picture 2" descr="J:\Theo Kruse\20130723-IMG_42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8536" y="424789"/>
            <a:ext cx="3503464" cy="242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5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13039"/>
          <a:stretch/>
        </p:blipFill>
        <p:spPr>
          <a:xfrm>
            <a:off x="0" y="613928"/>
            <a:ext cx="6954567" cy="4515633"/>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659" y="613928"/>
            <a:ext cx="6791341" cy="4527135"/>
          </a:xfrm>
          <a:prstGeom prst="rect">
            <a:avLst/>
          </a:prstGeom>
        </p:spPr>
      </p:pic>
    </p:spTree>
    <p:extLst>
      <p:ext uri="{BB962C8B-B14F-4D97-AF65-F5344CB8AC3E}">
        <p14:creationId xmlns:p14="http://schemas.microsoft.com/office/powerpoint/2010/main" val="1275676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dier, gras, zoogdier, buiten&#10;&#10;Automatisch gegenereerde beschrijving">
            <a:extLst>
              <a:ext uri="{FF2B5EF4-FFF2-40B4-BE49-F238E27FC236}">
                <a16:creationId xmlns="" xmlns:a16="http://schemas.microsoft.com/office/drawing/2014/main" id="{E921B24F-4948-458B-B050-0DF4807EB7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51" r="1446"/>
          <a:stretch/>
        </p:blipFill>
        <p:spPr>
          <a:xfrm>
            <a:off x="0" y="0"/>
            <a:ext cx="12192000" cy="5763802"/>
          </a:xfrm>
          <a:prstGeom prst="rect">
            <a:avLst/>
          </a:prstGeom>
        </p:spPr>
      </p:pic>
      <p:sp>
        <p:nvSpPr>
          <p:cNvPr id="4" name="Titel 1">
            <a:extLst>
              <a:ext uri="{FF2B5EF4-FFF2-40B4-BE49-F238E27FC236}">
                <a16:creationId xmlns="" xmlns:a16="http://schemas.microsoft.com/office/drawing/2014/main" id="{A71B614D-F95F-47A5-91D6-ADDCC5B08C1A}"/>
              </a:ext>
            </a:extLst>
          </p:cNvPr>
          <p:cNvSpPr txBox="1">
            <a:spLocks/>
          </p:cNvSpPr>
          <p:nvPr/>
        </p:nvSpPr>
        <p:spPr>
          <a:xfrm>
            <a:off x="283123" y="4675100"/>
            <a:ext cx="2634737" cy="863044"/>
          </a:xfrm>
          <a:prstGeom prst="rect">
            <a:avLst/>
          </a:prstGeom>
          <a:solidFill>
            <a:schemeClr val="bg1"/>
          </a:solidFill>
        </p:spPr>
        <p:txBody>
          <a:bodyPr/>
          <a:lstStyle>
            <a:lvl1pPr algn="ctr" defTabSz="914400" rtl="0" eaLnBrk="1" latinLnBrk="0" hangingPunct="1">
              <a:spcBef>
                <a:spcPct val="0"/>
              </a:spcBef>
              <a:buNone/>
              <a:defRPr sz="4400" b="0" kern="1200" baseline="0">
                <a:solidFill>
                  <a:srgbClr val="C00000"/>
                </a:solidFill>
                <a:latin typeface="+mj-lt"/>
                <a:ea typeface="+mj-ea"/>
                <a:cs typeface="+mj-cs"/>
              </a:defRPr>
            </a:lvl1pPr>
          </a:lstStyle>
          <a:p>
            <a:pPr algn="l"/>
            <a:r>
              <a:rPr lang="nl-NL" dirty="0"/>
              <a:t>Tot ziens!</a:t>
            </a:r>
          </a:p>
        </p:txBody>
      </p:sp>
    </p:spTree>
    <p:extLst>
      <p:ext uri="{BB962C8B-B14F-4D97-AF65-F5344CB8AC3E}">
        <p14:creationId xmlns:p14="http://schemas.microsoft.com/office/powerpoint/2010/main" val="2529449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5BAFE6E-3B04-444C-9B56-F6D5F0D73FD5}"/>
              </a:ext>
            </a:extLst>
          </p:cNvPr>
          <p:cNvSpPr>
            <a:spLocks noGrp="1"/>
          </p:cNvSpPr>
          <p:nvPr>
            <p:ph type="ctrTitle"/>
          </p:nvPr>
        </p:nvSpPr>
        <p:spPr>
          <a:xfrm>
            <a:off x="5903978" y="666749"/>
            <a:ext cx="6005523" cy="5876925"/>
          </a:xfrm>
        </p:spPr>
        <p:txBody>
          <a:bodyPr/>
          <a:lstStyle/>
          <a:p>
            <a:pPr algn="l">
              <a:lnSpc>
                <a:spcPct val="90000"/>
              </a:lnSpc>
            </a:pPr>
            <a:r>
              <a:rPr lang="nl-NL" sz="4000" dirty="0"/>
              <a:t>Feiten &amp; cijfertjes</a:t>
            </a:r>
            <a:br>
              <a:rPr lang="nl-NL" sz="4000" dirty="0"/>
            </a:br>
            <a:r>
              <a:rPr lang="nl-NL" sz="3000" dirty="0"/>
              <a:t/>
            </a:r>
            <a:br>
              <a:rPr lang="nl-NL" sz="3000" dirty="0"/>
            </a:br>
            <a:r>
              <a:rPr lang="nl-NL" sz="3000" dirty="0"/>
              <a:t>- Al meer dan 100 jaar dierentuin</a:t>
            </a:r>
            <a:br>
              <a:rPr lang="nl-NL" sz="3000" dirty="0"/>
            </a:br>
            <a:r>
              <a:rPr lang="nl-NL" sz="3000" dirty="0"/>
              <a:t/>
            </a:r>
            <a:br>
              <a:rPr lang="nl-NL" sz="3000" dirty="0"/>
            </a:br>
            <a:r>
              <a:rPr lang="nl-NL" sz="3000" dirty="0"/>
              <a:t>- 600 diersoorten</a:t>
            </a:r>
            <a:br>
              <a:rPr lang="nl-NL" sz="3000" dirty="0"/>
            </a:br>
            <a:r>
              <a:rPr lang="nl-NL" sz="3000" dirty="0"/>
              <a:t/>
            </a:r>
            <a:br>
              <a:rPr lang="nl-NL" sz="3000" dirty="0"/>
            </a:br>
            <a:r>
              <a:rPr lang="nl-NL" sz="3000" dirty="0"/>
              <a:t>- duizenden dieren</a:t>
            </a:r>
            <a:br>
              <a:rPr lang="nl-NL" sz="3000" dirty="0"/>
            </a:br>
            <a:r>
              <a:rPr lang="nl-NL" sz="3000" dirty="0"/>
              <a:t/>
            </a:r>
            <a:br>
              <a:rPr lang="nl-NL" sz="3000" dirty="0"/>
            </a:br>
            <a:r>
              <a:rPr lang="nl-NL" sz="3000" dirty="0"/>
              <a:t>- vissen, zoogdieren</a:t>
            </a:r>
            <a:br>
              <a:rPr lang="nl-NL" sz="3000" dirty="0"/>
            </a:br>
            <a:r>
              <a:rPr lang="nl-NL" sz="3000" dirty="0"/>
              <a:t>  maar ook… </a:t>
            </a:r>
            <a:br>
              <a:rPr lang="nl-NL" sz="3000" dirty="0"/>
            </a:br>
            <a:r>
              <a:rPr lang="nl-NL" sz="3000" dirty="0"/>
              <a:t>  amfibieën, reptielen en insecten!</a:t>
            </a:r>
            <a:br>
              <a:rPr lang="nl-NL" sz="3000" dirty="0"/>
            </a:br>
            <a:r>
              <a:rPr lang="nl-NL" sz="3000" dirty="0"/>
              <a:t/>
            </a:r>
            <a:br>
              <a:rPr lang="nl-NL" sz="3000" dirty="0"/>
            </a:br>
            <a:r>
              <a:rPr lang="nl-NL" sz="3000" dirty="0"/>
              <a:t>- 65 dierverzorgers, 1 dierenarts</a:t>
            </a:r>
            <a:br>
              <a:rPr lang="nl-NL" sz="3000" dirty="0"/>
            </a:br>
            <a:r>
              <a:rPr lang="nl-NL" sz="3000" dirty="0"/>
              <a:t/>
            </a:r>
            <a:br>
              <a:rPr lang="nl-NL" sz="3000" dirty="0"/>
            </a:br>
            <a:r>
              <a:rPr lang="nl-NL" sz="3000" dirty="0"/>
              <a:t/>
            </a:r>
            <a:br>
              <a:rPr lang="nl-NL" sz="3000" dirty="0"/>
            </a:br>
            <a:r>
              <a:rPr lang="nl-NL" sz="3000" dirty="0"/>
              <a:t/>
            </a:r>
            <a:br>
              <a:rPr lang="nl-NL" sz="3000" dirty="0"/>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sz="3200" dirty="0">
                <a:solidFill>
                  <a:schemeClr val="tx1"/>
                </a:solidFill>
                <a:latin typeface="Arial" panose="020B0604020202020204" pitchFamily="34" charset="0"/>
                <a:cs typeface="Arial" panose="020B0604020202020204" pitchFamily="34" charset="0"/>
              </a:rPr>
              <a:t/>
            </a:r>
            <a:br>
              <a:rPr 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1,5 miljoen bezoekers per jaar</a:t>
            </a:r>
            <a:br>
              <a:rPr lang="nl-NL" altLang="nl-NL" sz="3200" dirty="0">
                <a:solidFill>
                  <a:schemeClr val="tx1"/>
                </a:solidFill>
                <a:latin typeface="Arial" panose="020B0604020202020204" pitchFamily="34" charset="0"/>
                <a:cs typeface="Arial" panose="020B0604020202020204" pitchFamily="34" charset="0"/>
              </a:rPr>
            </a:br>
            <a:r>
              <a:rPr lang="nl-NL" altLang="nl-NL" sz="3200" dirty="0">
                <a:solidFill>
                  <a:schemeClr val="tx1"/>
                </a:solidFill>
                <a:latin typeface="Arial" panose="020B0604020202020204" pitchFamily="34" charset="0"/>
                <a:cs typeface="Arial" panose="020B0604020202020204" pitchFamily="34" charset="0"/>
              </a:rPr>
              <a:t> 65 dierenverzorgers en 120 andere medewerkers</a:t>
            </a:r>
            <a:br>
              <a:rPr lang="nl-NL" altLang="nl-NL" sz="3200" dirty="0">
                <a:solidFill>
                  <a:schemeClr val="tx1"/>
                </a:solidFill>
                <a:latin typeface="Arial" panose="020B0604020202020204" pitchFamily="34" charset="0"/>
                <a:cs typeface="Arial" panose="020B0604020202020204" pitchFamily="34" charset="0"/>
              </a:rPr>
            </a:br>
            <a:endParaRPr lang="nl-NL" sz="3000" dirty="0"/>
          </a:p>
        </p:txBody>
      </p:sp>
    </p:spTree>
    <p:extLst>
      <p:ext uri="{BB962C8B-B14F-4D97-AF65-F5344CB8AC3E}">
        <p14:creationId xmlns:p14="http://schemas.microsoft.com/office/powerpoint/2010/main" val="145733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DADFC24A-6260-488F-92A8-FF8BB33F7500}"/>
              </a:ext>
            </a:extLst>
          </p:cNvPr>
          <p:cNvPicPr>
            <a:picLocks noChangeAspect="1"/>
          </p:cNvPicPr>
          <p:nvPr/>
        </p:nvPicPr>
        <p:blipFill>
          <a:blip r:embed="rId3"/>
          <a:stretch>
            <a:fillRect/>
          </a:stretch>
        </p:blipFill>
        <p:spPr>
          <a:xfrm>
            <a:off x="0" y="-19050"/>
            <a:ext cx="10210800" cy="5743576"/>
          </a:xfrm>
          <a:prstGeom prst="rect">
            <a:avLst/>
          </a:prstGeom>
        </p:spPr>
      </p:pic>
      <p:pic>
        <p:nvPicPr>
          <p:cNvPr id="4" name="Picture 5" descr="J:\100 jaar jubileum\tijdslijn\FOTO'S\Johan Burgers met leeuwtjes 1938 2,5 MB.jpg">
            <a:extLst>
              <a:ext uri="{FF2B5EF4-FFF2-40B4-BE49-F238E27FC236}">
                <a16:creationId xmlns="" xmlns:a16="http://schemas.microsoft.com/office/drawing/2014/main" id="{E8792F0B-547C-45BD-8542-1CF23993C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577" y="1200149"/>
            <a:ext cx="2630948" cy="365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40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4651E3DC-B760-4C8F-9F2D-BEE1113AA47C}"/>
              </a:ext>
            </a:extLst>
          </p:cNvPr>
          <p:cNvPicPr>
            <a:picLocks noChangeAspect="1"/>
          </p:cNvPicPr>
          <p:nvPr/>
        </p:nvPicPr>
        <p:blipFill rotWithShape="1">
          <a:blip r:embed="rId3"/>
          <a:srcRect l="3778" t="10416" b="5779"/>
          <a:stretch/>
        </p:blipFill>
        <p:spPr>
          <a:xfrm>
            <a:off x="1848293" y="148855"/>
            <a:ext cx="8495413" cy="5541026"/>
          </a:xfrm>
          <a:prstGeom prst="rect">
            <a:avLst/>
          </a:prstGeom>
        </p:spPr>
      </p:pic>
    </p:spTree>
    <p:extLst>
      <p:ext uri="{BB962C8B-B14F-4D97-AF65-F5344CB8AC3E}">
        <p14:creationId xmlns:p14="http://schemas.microsoft.com/office/powerpoint/2010/main" val="640384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CBFC11C0-F57D-4243-9867-9BCCF9FFD061}"/>
              </a:ext>
            </a:extLst>
          </p:cNvPr>
          <p:cNvPicPr>
            <a:picLocks noChangeAspect="1"/>
          </p:cNvPicPr>
          <p:nvPr/>
        </p:nvPicPr>
        <p:blipFill rotWithShape="1">
          <a:blip r:embed="rId3"/>
          <a:srcRect t="1240" b="16434"/>
          <a:stretch/>
        </p:blipFill>
        <p:spPr>
          <a:xfrm>
            <a:off x="1524000" y="95692"/>
            <a:ext cx="9144000" cy="5645889"/>
          </a:xfrm>
          <a:prstGeom prst="rect">
            <a:avLst/>
          </a:prstGeom>
        </p:spPr>
      </p:pic>
    </p:spTree>
    <p:extLst>
      <p:ext uri="{BB962C8B-B14F-4D97-AF65-F5344CB8AC3E}">
        <p14:creationId xmlns:p14="http://schemas.microsoft.com/office/powerpoint/2010/main" val="2130912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54765F7A-6300-48B3-AC83-CD0D77C9DB5F}"/>
              </a:ext>
            </a:extLst>
          </p:cNvPr>
          <p:cNvPicPr>
            <a:picLocks noChangeAspect="1"/>
          </p:cNvPicPr>
          <p:nvPr/>
        </p:nvPicPr>
        <p:blipFill rotWithShape="1">
          <a:blip r:embed="rId3"/>
          <a:srcRect t="9303" b="8217"/>
          <a:stretch/>
        </p:blipFill>
        <p:spPr>
          <a:xfrm>
            <a:off x="1636962" y="85060"/>
            <a:ext cx="8918075" cy="5656521"/>
          </a:xfrm>
          <a:prstGeom prst="rect">
            <a:avLst/>
          </a:prstGeom>
        </p:spPr>
      </p:pic>
    </p:spTree>
    <p:extLst>
      <p:ext uri="{BB962C8B-B14F-4D97-AF65-F5344CB8AC3E}">
        <p14:creationId xmlns:p14="http://schemas.microsoft.com/office/powerpoint/2010/main" val="111192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fbeeldingsresultaat voor binnen giraffe burgers zoo">
            <a:extLst>
              <a:ext uri="{FF2B5EF4-FFF2-40B4-BE49-F238E27FC236}">
                <a16:creationId xmlns="" xmlns:a16="http://schemas.microsoft.com/office/drawing/2014/main" id="{6E8F14BA-A51F-4735-8E42-DEDCB3E64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138" y="642827"/>
            <a:ext cx="6139474" cy="45990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fbeeldingsresultaat voor binnen giraffe burgers zoo">
            <a:extLst>
              <a:ext uri="{FF2B5EF4-FFF2-40B4-BE49-F238E27FC236}">
                <a16:creationId xmlns="" xmlns:a16="http://schemas.microsoft.com/office/drawing/2014/main" id="{4F60C979-FF40-435D-A069-1368E4C55C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34"/>
          <a:stretch/>
        </p:blipFill>
        <p:spPr bwMode="auto">
          <a:xfrm>
            <a:off x="7272670" y="642827"/>
            <a:ext cx="3930614" cy="459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72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8A996E09-5723-4A74-A2B7-BF83A82403E0}"/>
              </a:ext>
            </a:extLst>
          </p:cNvPr>
          <p:cNvPicPr>
            <a:picLocks noChangeAspect="1"/>
          </p:cNvPicPr>
          <p:nvPr/>
        </p:nvPicPr>
        <p:blipFill rotWithShape="1">
          <a:blip r:embed="rId3"/>
          <a:srcRect l="15728"/>
          <a:stretch/>
        </p:blipFill>
        <p:spPr>
          <a:xfrm>
            <a:off x="6711207" y="0"/>
            <a:ext cx="4389767" cy="3477033"/>
          </a:xfrm>
          <a:prstGeom prst="rect">
            <a:avLst/>
          </a:prstGeom>
        </p:spPr>
      </p:pic>
      <p:pic>
        <p:nvPicPr>
          <p:cNvPr id="11266" name="Picture 2" descr="Gerelateerde afbeelding">
            <a:extLst>
              <a:ext uri="{FF2B5EF4-FFF2-40B4-BE49-F238E27FC236}">
                <a16:creationId xmlns="" xmlns:a16="http://schemas.microsoft.com/office/drawing/2014/main" id="{E925ED66-3642-4F91-AEB1-1443D4CB1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50" t="6657" r="9163" b="10915"/>
          <a:stretch/>
        </p:blipFill>
        <p:spPr bwMode="auto">
          <a:xfrm>
            <a:off x="6711207" y="2939527"/>
            <a:ext cx="4384159" cy="288142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J:\gallerijen\zebra\wappie en hisk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483" y="1150832"/>
            <a:ext cx="5213685" cy="3577389"/>
          </a:xfrm>
          <a:prstGeom prst="rect">
            <a:avLst/>
          </a:prstGeom>
          <a:noFill/>
          <a:ln>
            <a:noFill/>
          </a:ln>
        </p:spPr>
      </p:pic>
    </p:spTree>
    <p:extLst>
      <p:ext uri="{BB962C8B-B14F-4D97-AF65-F5344CB8AC3E}">
        <p14:creationId xmlns:p14="http://schemas.microsoft.com/office/powerpoint/2010/main" val="3702943085"/>
      </p:ext>
    </p:extLst>
  </p:cSld>
  <p:clrMapOvr>
    <a:masterClrMapping/>
  </p:clrMapOvr>
</p:sld>
</file>

<file path=ppt/theme/theme1.xml><?xml version="1.0" encoding="utf-8"?>
<a:theme xmlns:a="http://schemas.openxmlformats.org/drawingml/2006/main" name="2014 vast stramien presentatie in huisstijl">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73F7B393-BEF2-4808-BD41-EF28D1780573}"/>
    </a:ext>
  </a:extLst>
</a:theme>
</file>

<file path=ppt/theme/theme10.xml><?xml version="1.0" encoding="utf-8"?>
<a:theme xmlns:a="http://schemas.openxmlformats.org/drawingml/2006/main" name="Inleidende sheet Burgers' Bush">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D4C988AB-0441-47DD-AEE7-E47E79A9AA25}"/>
    </a:ext>
  </a:extLst>
</a:theme>
</file>

<file path=ppt/theme/theme11.xml><?xml version="1.0" encoding="utf-8"?>
<a:theme xmlns:a="http://schemas.openxmlformats.org/drawingml/2006/main" name="Sheets Burgers' Bush">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ABE3C62B-6907-472C-A43A-2B5A786A222D}"/>
    </a:ext>
  </a:extLst>
</a:theme>
</file>

<file path=ppt/theme/theme12.xml><?xml version="1.0" encoding="utf-8"?>
<a:theme xmlns:a="http://schemas.openxmlformats.org/drawingml/2006/main" name="Inleidende sheet Burgers' Ocea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5403D223-525C-4020-B468-C5993547607B}"/>
    </a:ext>
  </a:extLst>
</a:theme>
</file>

<file path=ppt/theme/theme13.xml><?xml version="1.0" encoding="utf-8"?>
<a:theme xmlns:a="http://schemas.openxmlformats.org/drawingml/2006/main" name="Sheets Burgers' Ocean">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1DE6A2E2-70AB-464F-9C7C-DB421CBF14D9}"/>
    </a:ext>
  </a:extLst>
</a:theme>
</file>

<file path=ppt/theme/theme14.xml><?xml version="1.0" encoding="utf-8"?>
<a:theme xmlns:a="http://schemas.openxmlformats.org/drawingml/2006/main" name="Sheets Burgers' Zoo over parkfaciliteiten">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0C351C31-D21C-46D9-B37D-9EBB891DF05B}"/>
    </a:ext>
  </a:extLst>
</a:theme>
</file>

<file path=ppt/theme/theme15.xml><?xml version="1.0" encoding="utf-8"?>
<a:theme xmlns:a="http://schemas.openxmlformats.org/drawingml/2006/main" name="Inleidende sheet Burgers' Park">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6DE0CE40-A3EE-485D-9174-EDA6DA862460}"/>
    </a:ext>
  </a:extLst>
</a:theme>
</file>

<file path=ppt/theme/theme16.xml><?xml version="1.0" encoding="utf-8"?>
<a:theme xmlns:a="http://schemas.openxmlformats.org/drawingml/2006/main" name="Sheets Burgers' Park">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A8754E39-262B-4DCD-9BE6-2C73B3CB6BF4}"/>
    </a:ext>
  </a:extLst>
</a:theme>
</file>

<file path=ppt/theme/theme17.xml><?xml version="1.0" encoding="utf-8"?>
<a:theme xmlns:a="http://schemas.openxmlformats.org/drawingml/2006/main" name="Sheets algemeen Engels">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F9514B15-BA03-4F6D-9B4A-A365CE57EFC9}"/>
    </a:ext>
  </a:extLst>
</a:theme>
</file>

<file path=ppt/theme/theme18.xml><?xml version="1.0" encoding="utf-8"?>
<a:theme xmlns:a="http://schemas.openxmlformats.org/drawingml/2006/main" name="Sheets algemeen Duits">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55E80B08-F388-4A1B-AF3D-1611270D8782}"/>
    </a:ext>
  </a:extLst>
</a:theme>
</file>

<file path=ppt/theme/theme1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leidende sheet Burgers' Safari">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E7F61562-28AD-4EE1-B82C-4E939E337145}"/>
    </a:ext>
  </a:extLst>
</a:theme>
</file>

<file path=ppt/theme/theme3.xml><?xml version="1.0" encoding="utf-8"?>
<a:theme xmlns:a="http://schemas.openxmlformats.org/drawingml/2006/main" name="Sheets Burgers' Safari">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26BEF2D7-0658-4F6B-9878-3B450F5F7EDE}"/>
    </a:ext>
  </a:extLst>
</a:theme>
</file>

<file path=ppt/theme/theme4.xml><?xml version="1.0" encoding="utf-8"?>
<a:theme xmlns:a="http://schemas.openxmlformats.org/drawingml/2006/main" name="Inleidende sheet Burgers' Deser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86FEF0F6-55F9-4727-A4F8-5794BC25C3FE}"/>
    </a:ext>
  </a:extLst>
</a:theme>
</file>

<file path=ppt/theme/theme5.xml><?xml version="1.0" encoding="utf-8"?>
<a:theme xmlns:a="http://schemas.openxmlformats.org/drawingml/2006/main" name="Sheets Burgers' Desert">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4A2458B5-5AD8-4EB2-86A7-23D2DBC58A7E}"/>
    </a:ext>
  </a:extLst>
</a:theme>
</file>

<file path=ppt/theme/theme6.xml><?xml version="1.0" encoding="utf-8"?>
<a:theme xmlns:a="http://schemas.openxmlformats.org/drawingml/2006/main" name="Inleidende sheet Burgers' Mangrov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698BFC83-02A6-42F1-9262-82A0258BEC4C}"/>
    </a:ext>
  </a:extLst>
</a:theme>
</file>

<file path=ppt/theme/theme7.xml><?xml version="1.0" encoding="utf-8"?>
<a:theme xmlns:a="http://schemas.openxmlformats.org/drawingml/2006/main" name="Sheets Burgers' Mangrove">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CD9151BF-198D-4E50-8B6D-1F407860B992}"/>
    </a:ext>
  </a:extLst>
</a:theme>
</file>

<file path=ppt/theme/theme8.xml><?xml version="1.0" encoding="utf-8"?>
<a:theme xmlns:a="http://schemas.openxmlformats.org/drawingml/2006/main" name="Inleidende sheet Burgers' Rimb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C10055C7-F959-4731-9E0E-247B0BA1928A}"/>
    </a:ext>
  </a:extLst>
</a:theme>
</file>

<file path=ppt/theme/theme9.xml><?xml version="1.0" encoding="utf-8"?>
<a:theme xmlns:a="http://schemas.openxmlformats.org/drawingml/2006/main" name="Sheets Burgers' Rimba">
  <a:themeElements>
    <a:clrScheme name="Aangepast 2">
      <a:dk1>
        <a:srgbClr val="C00000"/>
      </a:dk1>
      <a:lt1>
        <a:sysClr val="window" lastClr="FFFFFF"/>
      </a:lt1>
      <a:dk2>
        <a:srgbClr val="000000"/>
      </a:dk2>
      <a:lt2>
        <a:srgbClr val="EEECE1"/>
      </a:lt2>
      <a:accent1>
        <a:srgbClr val="CC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1">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AC 2017 still promofilmpje" id="{71D1828C-96B4-4C33-B0B4-82BAC6B2D401}" vid="{1A3ADE12-5864-49D2-872D-5E2338303ACF}"/>
    </a:ext>
  </a:extLst>
</a:theme>
</file>

<file path=docProps/app.xml><?xml version="1.0" encoding="utf-8"?>
<Properties xmlns="http://schemas.openxmlformats.org/officeDocument/2006/extended-properties" xmlns:vt="http://schemas.openxmlformats.org/officeDocument/2006/docPropsVTypes">
  <Template/>
  <TotalTime>1017</TotalTime>
  <Words>735</Words>
  <Application>Microsoft Office PowerPoint</Application>
  <PresentationFormat>Breedbeeld</PresentationFormat>
  <Paragraphs>79</Paragraphs>
  <Slides>28</Slides>
  <Notes>28</Notes>
  <HiddenSlides>0</HiddenSlides>
  <MMClips>0</MMClips>
  <ScaleCrop>false</ScaleCrop>
  <HeadingPairs>
    <vt:vector size="6" baseType="variant">
      <vt:variant>
        <vt:lpstr>Gebruikte lettertypen</vt:lpstr>
      </vt:variant>
      <vt:variant>
        <vt:i4>2</vt:i4>
      </vt:variant>
      <vt:variant>
        <vt:lpstr>Thema</vt:lpstr>
      </vt:variant>
      <vt:variant>
        <vt:i4>18</vt:i4>
      </vt:variant>
      <vt:variant>
        <vt:lpstr>Diatitels</vt:lpstr>
      </vt:variant>
      <vt:variant>
        <vt:i4>28</vt:i4>
      </vt:variant>
    </vt:vector>
  </HeadingPairs>
  <TitlesOfParts>
    <vt:vector size="48" baseType="lpstr">
      <vt:lpstr>Arial</vt:lpstr>
      <vt:lpstr>Calibri</vt:lpstr>
      <vt:lpstr>2014 vast stramien presentatie in huisstijl</vt:lpstr>
      <vt:lpstr>Inleidende sheet Burgers' Safari</vt:lpstr>
      <vt:lpstr>Sheets Burgers' Safari</vt:lpstr>
      <vt:lpstr>Inleidende sheet Burgers' Desert</vt:lpstr>
      <vt:lpstr>Sheets Burgers' Desert</vt:lpstr>
      <vt:lpstr>Inleidende sheet Burgers' Mangrove</vt:lpstr>
      <vt:lpstr>Sheets Burgers' Mangrove</vt:lpstr>
      <vt:lpstr>Inleidende sheet Burgers' Rimba</vt:lpstr>
      <vt:lpstr>Sheets Burgers' Rimba</vt:lpstr>
      <vt:lpstr>Inleidende sheet Burgers' Bush</vt:lpstr>
      <vt:lpstr>Sheets Burgers' Bush</vt:lpstr>
      <vt:lpstr>Inleidende sheet Burgers' Ocean</vt:lpstr>
      <vt:lpstr>Sheets Burgers' Ocean</vt:lpstr>
      <vt:lpstr>Sheets Burgers' Zoo over parkfaciliteiten</vt:lpstr>
      <vt:lpstr>Inleidende sheet Burgers' Park</vt:lpstr>
      <vt:lpstr>Sheets Burgers' Park</vt:lpstr>
      <vt:lpstr>Sheets algemeen Engels</vt:lpstr>
      <vt:lpstr>Sheets algemeen Duits</vt:lpstr>
      <vt:lpstr>PowerPoint-presentatie</vt:lpstr>
      <vt:lpstr>PowerPoint-presentatie</vt:lpstr>
      <vt:lpstr>Feiten &amp; cijfertjes  - Al meer dan 100 jaar dierentuin  - 600 diersoorten  - duizenden dieren  - vissen, zoogdieren   maar ook…    amfibieën, reptielen en insecten!  - 65 dierverzorgers, 1 dierenarts        1,5 miljoen bezoekers per jaar  65 dierenverzorgers en 120 andere medewerkers </vt:lpstr>
      <vt:lpstr>PowerPoint-presentatie</vt:lpstr>
      <vt:lpstr>PowerPoint-presentatie</vt:lpstr>
      <vt:lpstr>PowerPoint-presentatie</vt:lpstr>
      <vt:lpstr>PowerPoint-presentatie</vt:lpstr>
      <vt:lpstr>PowerPoint-presentatie</vt:lpstr>
      <vt:lpstr>PowerPoint-presentatie</vt:lpstr>
      <vt:lpstr>PowerPoint-presentatie</vt:lpstr>
      <vt:lpstr>De Bush  - tropisch regenwoud  - warm en vochtig, het hele jaar  - Zuid Amerika  - Afrika  - Azië        </vt:lpstr>
      <vt:lpstr>PowerPoint-presentatie</vt:lpstr>
      <vt:lpstr>De Rimba  - tropisch regenwoud  - Azië    - grote dieren, meer ruimte  - gevaarlijke dieren  - niet los in de Bush        </vt:lpstr>
      <vt:lpstr>PowerPoint-presentatie</vt:lpstr>
      <vt:lpstr>De Ocean   - Azië  - Indische oceaan  - 8 miljoen liter water  - levend koraalrif  - een droge duik onderwater        </vt:lpstr>
      <vt:lpstr>PowerPoint-presentatie</vt:lpstr>
      <vt:lpstr>De Mangrove   - Belize, Midden Amerika  - natuur beschermen  - nieuwste gebied  - moddervlakte  - tropisch droogbos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Tim Lammers</dc:creator>
  <cp:lastModifiedBy>Marianne Blom</cp:lastModifiedBy>
  <cp:revision>79</cp:revision>
  <dcterms:created xsi:type="dcterms:W3CDTF">2016-09-01T09:12:58Z</dcterms:created>
  <dcterms:modified xsi:type="dcterms:W3CDTF">2020-07-28T14:38:07Z</dcterms:modified>
</cp:coreProperties>
</file>